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inzel Decorative" pitchFamily="2" charset="77"/>
      <p:regular r:id="rId22"/>
      <p:bold r:id="rId23"/>
    </p:embeddedFont>
    <p:embeddedFont>
      <p:font typeface="Quattrocento Sans" panose="020B0502050000020003" pitchFamily="34" charset="0"/>
      <p:regular r:id="rId24"/>
      <p:bold r:id="rId25"/>
      <p:italic r:id="rId26"/>
      <p:boldItalic r:id="rId27"/>
    </p:embeddedFont>
    <p:embeddedFont>
      <p:font typeface="Satisfy" panose="02000000000000000000" pitchFamily="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zjBZuKNPdYkVLhKArssJmQzPQ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74"/>
    <p:restoredTop sz="94676"/>
  </p:normalViewPr>
  <p:slideViewPr>
    <p:cSldViewPr snapToGrid="0">
      <p:cViewPr varScale="1">
        <p:scale>
          <a:sx n="62" d="100"/>
          <a:sy n="62" d="100"/>
        </p:scale>
        <p:origin x="232" y="11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9dc206dd1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started with two separate datasets, one for red wine and one for white. We merged them and ensured there were no missing values. To prepare for modeling, we applied scaling techniques: standardization for some features and normalization for others. This step is critical for helping models perform consistently across all features.</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279" name="Google Shape;279;g349dc206dd1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9dc206dd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50" b="0" dirty="0">
                <a:solidFill>
                  <a:srgbClr val="0E0E0E"/>
                </a:solidFill>
              </a:rPr>
              <a:t>We did a bit of exploratory analysis using Spark SQL to group the wines into our two quality classes: </a:t>
            </a:r>
            <a:r>
              <a:rPr lang="en-US" sz="1000" b="0" dirty="0">
                <a:solidFill>
                  <a:srgbClr val="0E0E0E"/>
                </a:solidFill>
              </a:rPr>
              <a:t>Standard and Premium and we were able to spot clear differences in chemical properties. Premium wines generally had higher alcohol content and lower density, which reinforces their importance as key features in our model. Sulphates and pH showed smaller differences, </a:t>
            </a:r>
            <a:r>
              <a:rPr lang="en-US" sz="1400" b="0" dirty="0"/>
              <a:t>but still added useful input to the classification process.</a:t>
            </a:r>
          </a:p>
          <a:p>
            <a:pPr marL="139700" lvl="0" indent="0" algn="l" rtl="0">
              <a:lnSpc>
                <a:spcPct val="115000"/>
              </a:lnSpc>
              <a:spcBef>
                <a:spcPts val="0"/>
              </a:spcBef>
              <a:spcAft>
                <a:spcPts val="0"/>
              </a:spcAft>
              <a:buNone/>
            </a:pPr>
            <a:endParaRPr sz="1000" dirty="0"/>
          </a:p>
        </p:txBody>
      </p:sp>
      <p:sp>
        <p:nvSpPr>
          <p:cNvPr id="293" name="Google Shape;293;g349dc206dd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9dc206dd1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simplified the wine quality scores into two categories: Standard for wines with a score of 6 or below, and Premium for scores above 6. We created this target using a custom function and then encoded other categorical features, like wine type, using one-hot encoding. Once the data was labeled and fully numeric, we were ready to train our machine learning models using the scaled chemical features.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306" name="Google Shape;306;g349dc206dd1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49dc206dd1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Before any optimization, we trained a Random Forest Classifier as our baseline model. We used an 80/20 train-test split and set our target to classify wines as either Standard or Premium. The initial results were really promising, the model achieved almost 90% accuracy even before tuning, which gave us a strong foundation to build on.</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
        <p:nvSpPr>
          <p:cNvPr id="319" name="Google Shape;319;g349dc206dd1_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9dc206dd1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rPr>
              <a:t>We tested three different machine learning models: Random Forest, Logistic Regression, and Support Vector Machine.</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rPr>
              <a:t>To explore performance, we trained each model using the full feature set and again using a PCA-reduced version of the data. PCA helped simplify the input space by reducing dimensions, which sometimes improves model generalization, though in our case, Random Forest performed best even without PCA.</a:t>
            </a:r>
            <a:endParaRPr sz="1050" dirty="0">
              <a:solidFill>
                <a:srgbClr val="0E0E0E"/>
              </a:solidFill>
            </a:endParaRPr>
          </a:p>
          <a:p>
            <a:pPr marL="0" lvl="0" indent="0" algn="l" rtl="0">
              <a:spcBef>
                <a:spcPts val="0"/>
              </a:spcBef>
              <a:spcAft>
                <a:spcPts val="0"/>
              </a:spcAft>
              <a:buNone/>
            </a:pPr>
            <a:endParaRPr sz="1000" dirty="0">
              <a:solidFill>
                <a:schemeClr val="dk1"/>
              </a:solidFill>
            </a:endParaRPr>
          </a:p>
        </p:txBody>
      </p:sp>
      <p:sp>
        <p:nvSpPr>
          <p:cNvPr id="332" name="Google Shape;332;g349dc206dd1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9dc206dd1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latin typeface="Quattrocento Sans"/>
                <a:ea typeface="Quattrocento Sans"/>
                <a:cs typeface="Quattrocento Sans"/>
                <a:sym typeface="Quattrocento Sans"/>
              </a:rPr>
              <a:t>After training and testing all the models, Random Forest without Principal Component Analysis (PCA) came out on top, achieving about 89.5% accuracy.</a:t>
            </a:r>
            <a:endParaRPr sz="1050" dirty="0">
              <a:solidFill>
                <a:srgbClr val="0E0E0E"/>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US" sz="1050" dirty="0">
                <a:solidFill>
                  <a:srgbClr val="0E0E0E"/>
                </a:solidFill>
                <a:latin typeface="Quattrocento Sans"/>
                <a:ea typeface="Quattrocento Sans"/>
                <a:cs typeface="Quattrocento Sans"/>
                <a:sym typeface="Quattrocento Sans"/>
              </a:rPr>
              <a:t>Predicting Premium wines was more challenging due to class imbalance, but Random Forest still handled it better than the other models. </a:t>
            </a:r>
            <a:r>
              <a:rPr lang="en-US" sz="1050" dirty="0">
                <a:solidFill>
                  <a:srgbClr val="0E0E0E"/>
                </a:solidFill>
              </a:rPr>
              <a:t>We evaluated each model using accuracy, precision, recall, and F1-score to make sure our results were reliable across both classes, not just overall.</a:t>
            </a:r>
            <a:endParaRPr sz="1050" dirty="0">
              <a:solidFill>
                <a:srgbClr val="0E0E0E"/>
              </a:solidFill>
            </a:endParaRPr>
          </a:p>
          <a:p>
            <a:pPr marL="0" lvl="0" indent="0" algn="l" rtl="0">
              <a:lnSpc>
                <a:spcPct val="115000"/>
              </a:lnSpc>
              <a:spcBef>
                <a:spcPts val="0"/>
              </a:spcBef>
              <a:spcAft>
                <a:spcPts val="0"/>
              </a:spcAft>
              <a:buNone/>
            </a:pPr>
            <a:endParaRPr sz="1050" dirty="0">
              <a:solidFill>
                <a:srgbClr val="0E0E0E"/>
              </a:solidFill>
              <a:latin typeface="Quattrocento Sans"/>
              <a:ea typeface="Quattrocento Sans"/>
              <a:cs typeface="Quattrocento Sans"/>
              <a:sym typeface="Quattrocento Sans"/>
            </a:endParaRPr>
          </a:p>
        </p:txBody>
      </p:sp>
      <p:sp>
        <p:nvSpPr>
          <p:cNvPr id="347" name="Google Shape;347;g349dc206dd1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9dc206dd1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1"/>
                </a:solidFill>
              </a:rPr>
              <a:t>Passing the bottle on to Rob who is going to discuss the feature importances of Random </a:t>
            </a:r>
            <a:r>
              <a:rPr lang="en-US" sz="1000">
                <a:solidFill>
                  <a:schemeClr val="dk1"/>
                </a:solidFill>
              </a:rPr>
              <a:t>Forest. Now </a:t>
            </a:r>
            <a:r>
              <a:rPr lang="en-US" sz="1000" dirty="0">
                <a:solidFill>
                  <a:schemeClr val="dk1"/>
                </a:solidFill>
              </a:rPr>
              <a:t>that we’ve validated our model, we’ll move on to visualizing our results in Tableau. We’ll explore how features like alcohol, pH, and density influence wine quality across red and white wines.</a:t>
            </a:r>
            <a:endParaRPr sz="1000" dirty="0">
              <a:solidFill>
                <a:schemeClr val="dk1"/>
              </a:solidFill>
            </a:endParaRPr>
          </a:p>
          <a:p>
            <a:pPr marL="0" lvl="0" indent="0" algn="l" rtl="0">
              <a:spcBef>
                <a:spcPts val="0"/>
              </a:spcBef>
              <a:spcAft>
                <a:spcPts val="0"/>
              </a:spcAft>
              <a:buNone/>
            </a:pPr>
            <a:endParaRPr dirty="0"/>
          </a:p>
        </p:txBody>
      </p:sp>
      <p:sp>
        <p:nvSpPr>
          <p:cNvPr id="360" name="Google Shape;360;g349dc206dd1_4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Preview of some of the visuals we created on </a:t>
            </a:r>
            <a:r>
              <a:rPr lang="en-US" dirty="0" err="1"/>
              <a:t>Tableu</a:t>
            </a:r>
            <a:r>
              <a:rPr lang="en-US" dirty="0"/>
              <a:t>. To get the full story check out the Tableau link. </a:t>
            </a:r>
            <a:endParaRPr dirty="0"/>
          </a:p>
        </p:txBody>
      </p:sp>
      <p:sp>
        <p:nvSpPr>
          <p:cNvPr id="377" name="Google Shape;37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9d2f170c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49d2f170c4_2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9d2f170c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49d2f170c4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b="0" dirty="0"/>
              <a:t>Hi everyone, Donald and I collaborated on the notebook portion of the project, it focuses on predicting whether a wine is Standard or Premium based on its chemical properties. We merged red and white wine datasets and used supervised learning techniques to train models that accurately classify wines using data. This approach can help improve consistency in wine production and guide consumers toward better-quality wine choices.</a:t>
            </a:r>
          </a:p>
          <a:p>
            <a:pPr marL="139700" lvl="0" indent="0" algn="l" rtl="0">
              <a:lnSpc>
                <a:spcPct val="115000"/>
              </a:lnSpc>
              <a:spcBef>
                <a:spcPts val="0"/>
              </a:spcBef>
              <a:spcAft>
                <a:spcPts val="0"/>
              </a:spcAft>
              <a:buNone/>
            </a:pPr>
            <a:endParaRPr sz="1000" dirty="0">
              <a:highlight>
                <a:schemeClr val="lt2"/>
              </a:highlight>
            </a:endParaRPr>
          </a:p>
        </p:txBody>
      </p:sp>
      <p:sp>
        <p:nvSpPr>
          <p:cNvPr id="263" name="Google Shape;2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public.tableau.com/app/profile/mica.lenzo/viz/Proj4Tableau/WineQualityPredictionExploratoryAnalysisVisualizations" TargetMode="External"/></Relationships>
</file>

<file path=ppt/slides/_rels/slide18.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image" Target="../media/image56.png"/><Relationship Id="rId21" Type="http://schemas.openxmlformats.org/officeDocument/2006/relationships/image" Target="../media/image14.png"/><Relationship Id="rId34" Type="http://schemas.openxmlformats.org/officeDocument/2006/relationships/image" Target="../media/image5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2.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13.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3.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hyperlink" Target="https://github.com/alvamag/Team3_Project4/tree/77dc83f774b1955d825d0d8aa0b455e2ea1c4880/Resources" TargetMode="External"/><Relationship Id="rId5" Type="http://schemas.openxmlformats.org/officeDocument/2006/relationships/image" Target="../media/image11.png"/><Relationship Id="rId15" Type="http://schemas.openxmlformats.org/officeDocument/2006/relationships/image" Target="../media/image37.png"/><Relationship Id="rId23" Type="http://schemas.openxmlformats.org/officeDocument/2006/relationships/image" Target="../media/image16.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31.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83"/>
        <p:cNvGrpSpPr/>
        <p:nvPr/>
      </p:nvGrpSpPr>
      <p:grpSpPr>
        <a:xfrm>
          <a:off x="0" y="0"/>
          <a:ext cx="0" cy="0"/>
          <a:chOff x="0" y="0"/>
          <a:chExt cx="0" cy="0"/>
        </a:xfrm>
      </p:grpSpPr>
      <p:sp>
        <p:nvSpPr>
          <p:cNvPr id="84" name="Google Shape;84;p1"/>
          <p:cNvSpPr/>
          <p:nvPr/>
        </p:nvSpPr>
        <p:spPr>
          <a:xfrm>
            <a:off x="14651273" y="6395297"/>
            <a:ext cx="3314306" cy="3532808"/>
          </a:xfrm>
          <a:custGeom>
            <a:avLst/>
            <a:gdLst/>
            <a:ahLst/>
            <a:cxnLst/>
            <a:rect l="l" t="t" r="r" b="b"/>
            <a:pathLst>
              <a:path w="3314306" h="3532808" extrusionOk="0">
                <a:moveTo>
                  <a:pt x="0" y="0"/>
                </a:moveTo>
                <a:lnTo>
                  <a:pt x="3314307" y="0"/>
                </a:lnTo>
                <a:lnTo>
                  <a:pt x="3314307" y="3532808"/>
                </a:lnTo>
                <a:lnTo>
                  <a:pt x="0" y="3532808"/>
                </a:lnTo>
                <a:lnTo>
                  <a:pt x="0" y="0"/>
                </a:lnTo>
                <a:close/>
              </a:path>
            </a:pathLst>
          </a:custGeom>
          <a:blipFill rotWithShape="1">
            <a:blip r:embed="rId3">
              <a:alphaModFix/>
            </a:blip>
            <a:stretch>
              <a:fillRect b="-66055"/>
            </a:stretch>
          </a:blipFill>
          <a:ln>
            <a:noFill/>
          </a:ln>
        </p:spPr>
        <p:txBody>
          <a:bodyPr/>
          <a:lstStyle/>
          <a:p>
            <a:endParaRPr lang="en-US"/>
          </a:p>
        </p:txBody>
      </p:sp>
      <p:sp>
        <p:nvSpPr>
          <p:cNvPr id="85" name="Google Shape;85;p1"/>
          <p:cNvSpPr/>
          <p:nvPr/>
        </p:nvSpPr>
        <p:spPr>
          <a:xfrm flipH="1">
            <a:off x="9" y="1084999"/>
            <a:ext cx="5498116" cy="3060584"/>
          </a:xfrm>
          <a:custGeom>
            <a:avLst/>
            <a:gdLst/>
            <a:ahLst/>
            <a:cxnLst/>
            <a:rect l="l" t="t" r="r" b="b"/>
            <a:pathLst>
              <a:path w="8115300" h="3611308" extrusionOk="0">
                <a:moveTo>
                  <a:pt x="8115300" y="0"/>
                </a:moveTo>
                <a:lnTo>
                  <a:pt x="0" y="0"/>
                </a:lnTo>
                <a:lnTo>
                  <a:pt x="0" y="3611308"/>
                </a:lnTo>
                <a:lnTo>
                  <a:pt x="8115300" y="3611308"/>
                </a:lnTo>
                <a:lnTo>
                  <a:pt x="8115300" y="0"/>
                </a:lnTo>
                <a:close/>
              </a:path>
            </a:pathLst>
          </a:custGeom>
          <a:blipFill rotWithShape="1">
            <a:blip r:embed="rId4">
              <a:alphaModFix/>
            </a:blip>
            <a:stretch>
              <a:fillRect/>
            </a:stretch>
          </a:blipFill>
          <a:ln>
            <a:noFill/>
          </a:ln>
        </p:spPr>
        <p:txBody>
          <a:bodyPr/>
          <a:lstStyle/>
          <a:p>
            <a:endParaRPr lang="en-US"/>
          </a:p>
        </p:txBody>
      </p:sp>
      <p:sp>
        <p:nvSpPr>
          <p:cNvPr id="86" name="Google Shape;86;p1"/>
          <p:cNvSpPr txBox="1"/>
          <p:nvPr/>
        </p:nvSpPr>
        <p:spPr>
          <a:xfrm>
            <a:off x="2800723" y="2446549"/>
            <a:ext cx="11850600" cy="60528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Wine</a:t>
            </a:r>
            <a:endParaRPr/>
          </a:p>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avLst/>
            <a:gdLst/>
            <a:ahLst/>
            <a:cxnLst/>
            <a:rect l="l" t="t" r="r" b="b"/>
            <a:pathLst>
              <a:path w="2470750" h="6262270" extrusionOk="0">
                <a:moveTo>
                  <a:pt x="0" y="0"/>
                </a:moveTo>
                <a:lnTo>
                  <a:pt x="2470750" y="0"/>
                </a:lnTo>
                <a:lnTo>
                  <a:pt x="2470750" y="6262270"/>
                </a:lnTo>
                <a:lnTo>
                  <a:pt x="0" y="6262270"/>
                </a:lnTo>
                <a:lnTo>
                  <a:pt x="0" y="0"/>
                </a:lnTo>
                <a:close/>
              </a:path>
            </a:pathLst>
          </a:custGeom>
          <a:blipFill rotWithShape="1">
            <a:blip r:embed="rId5">
              <a:alphaModFix/>
            </a:blip>
            <a:stretch>
              <a:fillRect/>
            </a:stretch>
          </a:blipFill>
          <a:ln>
            <a:noFill/>
          </a:ln>
        </p:spPr>
        <p:txBody>
          <a:bodyPr/>
          <a:lstStyle/>
          <a:p>
            <a:endParaRPr lang="en-US"/>
          </a:p>
        </p:txBody>
      </p:sp>
      <p:sp>
        <p:nvSpPr>
          <p:cNvPr id="88" name="Google Shape;88;p1"/>
          <p:cNvSpPr/>
          <p:nvPr/>
        </p:nvSpPr>
        <p:spPr>
          <a:xfrm rot="-3522690">
            <a:off x="13097558" y="-675320"/>
            <a:ext cx="2315232" cy="7800312"/>
          </a:xfrm>
          <a:custGeom>
            <a:avLst/>
            <a:gdLst/>
            <a:ahLst/>
            <a:cxnLst/>
            <a:rect l="l" t="t" r="r" b="b"/>
            <a:pathLst>
              <a:path w="2186201" h="8713121" extrusionOk="0">
                <a:moveTo>
                  <a:pt x="0" y="0"/>
                </a:moveTo>
                <a:lnTo>
                  <a:pt x="2186202" y="0"/>
                </a:lnTo>
                <a:lnTo>
                  <a:pt x="2186202" y="8713121"/>
                </a:lnTo>
                <a:lnTo>
                  <a:pt x="0" y="8713121"/>
                </a:lnTo>
                <a:lnTo>
                  <a:pt x="0" y="0"/>
                </a:lnTo>
                <a:close/>
              </a:path>
            </a:pathLst>
          </a:custGeom>
          <a:blipFill rotWithShape="1">
            <a:blip r:embed="rId6">
              <a:alphaModFix/>
            </a:blip>
            <a:stretch>
              <a:fillRect/>
            </a:stretch>
          </a:blipFill>
          <a:ln>
            <a:noFill/>
          </a:ln>
        </p:spPr>
        <p:txBody>
          <a:bodyPr/>
          <a:lstStyle/>
          <a:p>
            <a:endParaRPr lang="en-US"/>
          </a:p>
        </p:txBody>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1" name="Google Shape;91;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4" name="Google Shape;94;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300" b="1">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marL="0" lvl="0" indent="0" algn="l" rtl="0">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lang="en-US" sz="2100" b="0" i="0" u="none" strike="noStrike" cap="non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4" name="Google Shape;284;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7" name="Google Shape;287;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g349dc206dd1_2_3"/>
          <p:cNvSpPr txBox="1"/>
          <p:nvPr/>
        </p:nvSpPr>
        <p:spPr>
          <a:xfrm>
            <a:off x="472500" y="3891175"/>
            <a:ext cx="8652600" cy="3382500"/>
          </a:xfrm>
          <a:prstGeom prst="rect">
            <a:avLst/>
          </a:prstGeom>
          <a:noFill/>
          <a:ln>
            <a:noFill/>
          </a:ln>
        </p:spPr>
        <p:txBody>
          <a:bodyPr spcFirstLastPara="1" wrap="square" lIns="0" tIns="0" rIns="0" bIns="0" anchor="t" anchorCtr="0">
            <a:spAutoFit/>
          </a:bodyPr>
          <a:lstStyle/>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Merged two datasets (Red &amp; White)</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and standardized feature types</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 (standardization + normalization)</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289" name="Google Shape;289;g349dc206dd1_2_3" title="Screenshot 2025-04-09 at 10.55.24 AM.png"/>
          <p:cNvPicPr preferRelativeResize="0"/>
          <p:nvPr/>
        </p:nvPicPr>
        <p:blipFill>
          <a:blip r:embed="rId3">
            <a:alphaModFix/>
          </a:blip>
          <a:stretch>
            <a:fillRect/>
          </a:stretch>
        </p:blipFill>
        <p:spPr>
          <a:xfrm>
            <a:off x="7584013" y="7297151"/>
            <a:ext cx="10341402" cy="2009700"/>
          </a:xfrm>
          <a:prstGeom prst="rect">
            <a:avLst/>
          </a:prstGeom>
          <a:noFill/>
          <a:ln>
            <a:noFill/>
          </a:ln>
        </p:spPr>
      </p:pic>
      <p:pic>
        <p:nvPicPr>
          <p:cNvPr id="290" name="Google Shape;290;g349dc206dd1_2_3" title="Screenshot 2025-04-09 at 10.54.51 AM.png"/>
          <p:cNvPicPr preferRelativeResize="0"/>
          <p:nvPr/>
        </p:nvPicPr>
        <p:blipFill>
          <a:blip r:embed="rId4">
            <a:alphaModFix/>
          </a:blip>
          <a:stretch>
            <a:fillRect/>
          </a:stretch>
        </p:blipFill>
        <p:spPr>
          <a:xfrm>
            <a:off x="9775275" y="1060025"/>
            <a:ext cx="5699174" cy="5770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98" name="Google Shape;298;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01" name="Google Shape;301;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2" name="Google Shape;302;g349dc206dd1_4_4"/>
          <p:cNvSpPr txBox="1"/>
          <p:nvPr/>
        </p:nvSpPr>
        <p:spPr>
          <a:xfrm>
            <a:off x="898850" y="3388550"/>
            <a:ext cx="6438000" cy="51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White wines scored slightly higher on average</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Premium wines had higher alcohol and lower density</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Spark SQL confirmed strong feature patterns before modeling</a:t>
            </a:r>
            <a:endParaRPr sz="27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3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03" name="Google Shape;303;g349dc206dd1_4_4" title="Screenshot 2025-04-09 at 10.53.56 AM.png"/>
          <p:cNvPicPr preferRelativeResize="0"/>
          <p:nvPr/>
        </p:nvPicPr>
        <p:blipFill>
          <a:blip r:embed="rId3">
            <a:alphaModFix/>
          </a:blip>
          <a:stretch>
            <a:fillRect/>
          </a:stretch>
        </p:blipFill>
        <p:spPr>
          <a:xfrm>
            <a:off x="8032500" y="2272475"/>
            <a:ext cx="8935273" cy="62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07"/>
        <p:cNvGrpSpPr/>
        <p:nvPr/>
      </p:nvGrpSpPr>
      <p:grpSpPr>
        <a:xfrm>
          <a:off x="0" y="0"/>
          <a:ext cx="0" cy="0"/>
          <a:chOff x="0" y="0"/>
          <a:chExt cx="0" cy="0"/>
        </a:xfrm>
      </p:grpSpPr>
      <p:sp>
        <p:nvSpPr>
          <p:cNvPr id="308" name="Google Shape;308;g349dc206dd1_2_21"/>
          <p:cNvSpPr txBox="1"/>
          <p:nvPr/>
        </p:nvSpPr>
        <p:spPr>
          <a:xfrm>
            <a:off x="3106400" y="1060475"/>
            <a:ext cx="10831500" cy="846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1" name="Google Shape;311;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4" name="Google Shape;314;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5" name="Google Shape;315;g349dc206dd1_2_21"/>
          <p:cNvSpPr txBox="1"/>
          <p:nvPr/>
        </p:nvSpPr>
        <p:spPr>
          <a:xfrm>
            <a:off x="1256125" y="3587775"/>
            <a:ext cx="5412000" cy="599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Quality scores converted to two labels: Standard (≤ 6), Premium (&gt; 6)</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Target labels created using a custom function</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Categorical features (like wine type) one-hot encoded</a:t>
            </a:r>
            <a:endParaRPr sz="23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dirty="0">
                <a:solidFill>
                  <a:schemeClr val="dk1"/>
                </a:solidFill>
              </a:rPr>
              <a:t>•	Scaled features used as input for ML models</a:t>
            </a:r>
            <a:endParaRPr sz="2300" dirty="0">
              <a:solidFill>
                <a:schemeClr val="dk1"/>
              </a:solidFill>
            </a:endParaRPr>
          </a:p>
          <a:p>
            <a:pPr marL="0" lvl="0" indent="0" algn="l" rtl="0">
              <a:lnSpc>
                <a:spcPct val="90000"/>
              </a:lnSpc>
              <a:spcBef>
                <a:spcPts val="1200"/>
              </a:spcBef>
              <a:spcAft>
                <a:spcPts val="0"/>
              </a:spcAft>
              <a:buClr>
                <a:schemeClr val="dk1"/>
              </a:buClr>
              <a:buSzPts val="1100"/>
              <a:buFont typeface="Arial"/>
              <a:buNone/>
            </a:pPr>
            <a:endParaRPr sz="3600" dirty="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dirty="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dirty="0">
              <a:solidFill>
                <a:srgbClr val="320909"/>
              </a:solidFill>
            </a:endParaRPr>
          </a:p>
        </p:txBody>
      </p:sp>
      <p:pic>
        <p:nvPicPr>
          <p:cNvPr id="316" name="Google Shape;316;g349dc206dd1_2_21" title="Screenshot 2025-04-09 at 10.51.57 AM.png"/>
          <p:cNvPicPr preferRelativeResize="0"/>
          <p:nvPr/>
        </p:nvPicPr>
        <p:blipFill>
          <a:blip r:embed="rId3">
            <a:alphaModFix/>
          </a:blip>
          <a:stretch>
            <a:fillRect/>
          </a:stretch>
        </p:blipFill>
        <p:spPr>
          <a:xfrm>
            <a:off x="7163700" y="2696250"/>
            <a:ext cx="9955599" cy="55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4" name="Google Shape;324;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7" name="Google Shape;327;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8" name="Google Shape;328;g349dc206dd1_2_37"/>
          <p:cNvSpPr txBox="1"/>
          <p:nvPr/>
        </p:nvSpPr>
        <p:spPr>
          <a:xfrm>
            <a:off x="1078800" y="3226575"/>
            <a:ext cx="7996200" cy="5017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Used Random Forest Classifier as the baseline model</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Train/test split: 80% training, 20% testing</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Target: Predict Standard vs. Premium wines</a:t>
            </a: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dirty="0">
                <a:solidFill>
                  <a:schemeClr val="dk1"/>
                </a:solidFill>
                <a:latin typeface="Quattrocento Sans"/>
                <a:ea typeface="Quattrocento Sans"/>
                <a:cs typeface="Quattrocento Sans"/>
                <a:sym typeface="Quattrocento Sans"/>
              </a:rPr>
              <a:t>•	Initial accuracy: </a:t>
            </a:r>
            <a:r>
              <a:rPr lang="en-US" sz="2500" b="1" dirty="0">
                <a:solidFill>
                  <a:schemeClr val="dk1"/>
                </a:solidFill>
                <a:latin typeface="Quattrocento Sans"/>
                <a:ea typeface="Quattrocento Sans"/>
                <a:cs typeface="Quattrocento Sans"/>
                <a:sym typeface="Quattrocento Sans"/>
              </a:rPr>
              <a:t>89.92%</a:t>
            </a:r>
            <a:r>
              <a:rPr lang="en-US" sz="2500" dirty="0">
                <a:solidFill>
                  <a:schemeClr val="dk1"/>
                </a:solidFill>
                <a:latin typeface="Quattrocento Sans"/>
                <a:ea typeface="Quattrocento Sans"/>
                <a:cs typeface="Quattrocento Sans"/>
                <a:sym typeface="Quattrocento Sans"/>
              </a:rPr>
              <a:t> (pre-optimization)</a:t>
            </a:r>
            <a:endParaRPr sz="2500" dirty="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2500" dirty="0">
              <a:solidFill>
                <a:srgbClr val="0E2841"/>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3600" dirty="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dirty="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dirty="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dirty="0">
              <a:solidFill>
                <a:srgbClr val="320909"/>
              </a:solidFill>
            </a:endParaRPr>
          </a:p>
        </p:txBody>
      </p:sp>
      <p:pic>
        <p:nvPicPr>
          <p:cNvPr id="329" name="Google Shape;329;g349dc206dd1_2_37" title="Screenshot 2025-04-09 at 10.51.22 AM.png"/>
          <p:cNvPicPr preferRelativeResize="0"/>
          <p:nvPr/>
        </p:nvPicPr>
        <p:blipFill>
          <a:blip r:embed="rId3">
            <a:alphaModFix/>
          </a:blip>
          <a:stretch>
            <a:fillRect/>
          </a:stretch>
        </p:blipFill>
        <p:spPr>
          <a:xfrm>
            <a:off x="9544725" y="1967225"/>
            <a:ext cx="7639525" cy="730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Optimization </a:t>
            </a:r>
            <a:endParaRPr sz="10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37" name="Google Shape;337;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40" name="Google Shape;340;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1" name="Google Shape;341;g349dc206dd1_2_53"/>
          <p:cNvSpPr txBox="1"/>
          <p:nvPr/>
        </p:nvSpPr>
        <p:spPr>
          <a:xfrm>
            <a:off x="9414550" y="2009575"/>
            <a:ext cx="5973300" cy="7398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Models: Random Forest, Logistic      Regression, SVM</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Trained with full features and PCA-reduced features</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PCA used to reduce dimensionality and simplify input</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Compared results with and without PCA</a:t>
            </a:r>
            <a:endParaRPr sz="2400">
              <a:solidFill>
                <a:schemeClr val="dk1"/>
              </a:solidFill>
              <a:latin typeface="Quattrocento Sans"/>
              <a:ea typeface="Quattrocento Sans"/>
              <a:cs typeface="Quattrocento Sans"/>
              <a:sym typeface="Quattrocento Sans"/>
            </a:endParaRPr>
          </a:p>
          <a:p>
            <a:pPr marL="0" lvl="0" indent="0" algn="ctr" rtl="0">
              <a:lnSpc>
                <a:spcPct val="150000"/>
              </a:lnSpc>
              <a:spcBef>
                <a:spcPts val="1200"/>
              </a:spcBef>
              <a:spcAft>
                <a:spcPts val="0"/>
              </a:spcAft>
              <a:buClr>
                <a:schemeClr val="dk1"/>
              </a:buClr>
              <a:buSzPts val="1100"/>
              <a:buFont typeface="Arial"/>
              <a:buNone/>
            </a:pPr>
            <a:endParaRPr sz="2800">
              <a:solidFill>
                <a:schemeClr val="dk1"/>
              </a:solidFill>
              <a:latin typeface="Quattrocento Sans"/>
              <a:ea typeface="Quattrocento Sans"/>
              <a:cs typeface="Quattrocento Sans"/>
              <a:sym typeface="Quattrocento Sans"/>
            </a:endParaRPr>
          </a:p>
          <a:p>
            <a:pPr marL="0" lvl="0" indent="0" algn="ctr" rtl="0">
              <a:lnSpc>
                <a:spcPct val="150000"/>
              </a:lnSpc>
              <a:spcBef>
                <a:spcPts val="1000"/>
              </a:spcBef>
              <a:spcAft>
                <a:spcPts val="0"/>
              </a:spcAft>
              <a:buClr>
                <a:schemeClr val="dk1"/>
              </a:buClr>
              <a:buSzPts val="1100"/>
              <a:buFont typeface="Arial"/>
              <a:buNone/>
            </a:pPr>
            <a:endParaRPr sz="39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
        <p:nvSpPr>
          <p:cNvPr id="342" name="Google Shape;342;g349dc206dd1_2_53"/>
          <p:cNvSpPr/>
          <p:nvPr/>
        </p:nvSpPr>
        <p:spPr>
          <a:xfrm>
            <a:off x="14859025" y="4711103"/>
            <a:ext cx="3294650" cy="5254471"/>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3">
              <a:alphaModFix/>
            </a:blip>
            <a:stretch>
              <a:fillRect/>
            </a:stretch>
          </a:blipFill>
          <a:ln>
            <a:noFill/>
          </a:ln>
        </p:spPr>
        <p:txBody>
          <a:bodyPr/>
          <a:lstStyle/>
          <a:p>
            <a:endParaRPr lang="en-US"/>
          </a:p>
        </p:txBody>
      </p:sp>
      <p:pic>
        <p:nvPicPr>
          <p:cNvPr id="343" name="Google Shape;343;g349dc206dd1_2_53" title="Screenshot 2025-04-09 at 10.50.39 AM.png"/>
          <p:cNvPicPr preferRelativeResize="0"/>
          <p:nvPr/>
        </p:nvPicPr>
        <p:blipFill>
          <a:blip r:embed="rId4">
            <a:alphaModFix/>
          </a:blip>
          <a:stretch>
            <a:fillRect/>
          </a:stretch>
        </p:blipFill>
        <p:spPr>
          <a:xfrm>
            <a:off x="109125" y="2347932"/>
            <a:ext cx="4462876" cy="6578594"/>
          </a:xfrm>
          <a:prstGeom prst="rect">
            <a:avLst/>
          </a:prstGeom>
          <a:noFill/>
          <a:ln>
            <a:noFill/>
          </a:ln>
        </p:spPr>
      </p:pic>
      <p:pic>
        <p:nvPicPr>
          <p:cNvPr id="344" name="Google Shape;344;g349dc206dd1_2_53" title="Screenshot 2025-04-09 at 10.50.02 AM.png"/>
          <p:cNvPicPr preferRelativeResize="0"/>
          <p:nvPr/>
        </p:nvPicPr>
        <p:blipFill>
          <a:blip r:embed="rId5">
            <a:alphaModFix/>
          </a:blip>
          <a:stretch>
            <a:fillRect/>
          </a:stretch>
        </p:blipFill>
        <p:spPr>
          <a:xfrm>
            <a:off x="4663362" y="2382513"/>
            <a:ext cx="4369750" cy="6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Clr>
                <a:srgbClr val="000000"/>
              </a:buClr>
              <a:buFont typeface="Arial"/>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2" name="Google Shape;352;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5" name="Google Shape;355;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6688800" cy="5109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Best model: Random Forest (Accuracy: 89.46%)</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Premium wines harder to predict due to class  imbalance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PCA models performed slightly worse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Metrics used: Accuracy, Precision, Recall, F1-Score</a:t>
            </a:r>
            <a:endParaRPr sz="20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57" name="Google Shape;357;g349dc206dd1_2_69" title="Screenshot 2025-04-09 at 10.49.19 AM.png"/>
          <p:cNvPicPr preferRelativeResize="0"/>
          <p:nvPr/>
        </p:nvPicPr>
        <p:blipFill rotWithShape="1">
          <a:blip r:embed="rId3">
            <a:alphaModFix/>
          </a:blip>
          <a:srcRect l="957" t="4243" r="7843" b="2280"/>
          <a:stretch/>
        </p:blipFill>
        <p:spPr>
          <a:xfrm>
            <a:off x="1764525" y="4600775"/>
            <a:ext cx="14413974" cy="400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l="32119" r="12011"/>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5" name="Google Shape;365;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8" name="Google Shape;368;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Visualization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371" name="Google Shape;371;g349dc206dd1_4_20"/>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72" name="Google Shape;372;g349dc206dd1_4_20"/>
          <p:cNvSpPr txBox="1"/>
          <p:nvPr/>
        </p:nvSpPr>
        <p:spPr>
          <a:xfrm>
            <a:off x="9717525" y="3236450"/>
            <a:ext cx="7345500" cy="668100"/>
          </a:xfrm>
          <a:prstGeom prst="rect">
            <a:avLst/>
          </a:prstGeom>
          <a:noFill/>
          <a:ln>
            <a:noFill/>
          </a:ln>
        </p:spPr>
        <p:txBody>
          <a:bodyPr spcFirstLastPara="1" wrap="square" lIns="0" tIns="0" rIns="0" bIns="0" anchor="t" anchorCtr="0">
            <a:spAutoFit/>
          </a:bodyPr>
          <a:lstStyle/>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373" name="Google Shape;373;g349dc206dd1_4_20"/>
          <p:cNvSpPr txBox="1"/>
          <p:nvPr/>
        </p:nvSpPr>
        <p:spPr>
          <a:xfrm>
            <a:off x="10511925" y="3904550"/>
            <a:ext cx="5756700" cy="322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1" name="Google Shape;381;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4" name="Google Shape;384;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86" name="Google Shape;386;p2"/>
          <p:cNvSpPr txBox="1"/>
          <p:nvPr/>
        </p:nvSpPr>
        <p:spPr>
          <a:xfrm>
            <a:off x="323165" y="633029"/>
            <a:ext cx="17641800" cy="1077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sp>
        <p:nvSpPr>
          <p:cNvPr id="389" name="Google Shape;389;p2"/>
          <p:cNvSpPr txBox="1"/>
          <p:nvPr/>
        </p:nvSpPr>
        <p:spPr>
          <a:xfrm>
            <a:off x="12998533" y="3859598"/>
            <a:ext cx="4351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90" name="Google Shape;390;p2"/>
          <p:cNvSpPr txBox="1"/>
          <p:nvPr/>
        </p:nvSpPr>
        <p:spPr>
          <a:xfrm>
            <a:off x="12603585"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spcFirstLastPara="1" wrap="square" lIns="0" tIns="0" rIns="0" bIns="0" anchor="t" anchorCtr="0">
            <a:spAutoFit/>
          </a:bodyPr>
          <a:lstStyle/>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avLst/>
            <a:gdLst/>
            <a:ahLst/>
            <a:cxnLst/>
            <a:rect l="l" t="t" r="r" b="b"/>
            <a:pathLst>
              <a:path w="1293430" h="1338608" extrusionOk="0">
                <a:moveTo>
                  <a:pt x="0" y="0"/>
                </a:moveTo>
                <a:lnTo>
                  <a:pt x="1293430" y="0"/>
                </a:lnTo>
                <a:lnTo>
                  <a:pt x="1293430" y="1338608"/>
                </a:lnTo>
                <a:lnTo>
                  <a:pt x="0" y="1338608"/>
                </a:lnTo>
                <a:lnTo>
                  <a:pt x="0" y="0"/>
                </a:lnTo>
                <a:close/>
              </a:path>
            </a:pathLst>
          </a:custGeom>
          <a:blipFill rotWithShape="1">
            <a:blip r:embed="rId3">
              <a:alphaModFix/>
            </a:blip>
            <a:stretch>
              <a:fillRect/>
            </a:stretch>
          </a:blipFill>
          <a:ln>
            <a:noFill/>
          </a:ln>
        </p:spPr>
        <p:txBody>
          <a:bodyPr/>
          <a:lstStyle/>
          <a:p>
            <a:endParaRPr lang="en-US"/>
          </a:p>
        </p:txBody>
      </p:sp>
      <p:sp>
        <p:nvSpPr>
          <p:cNvPr id="401" name="Google Shape;401;p10"/>
          <p:cNvSpPr/>
          <p:nvPr/>
        </p:nvSpPr>
        <p:spPr>
          <a:xfrm>
            <a:off x="13930110" y="4969689"/>
            <a:ext cx="1590963" cy="999707"/>
          </a:xfrm>
          <a:custGeom>
            <a:avLst/>
            <a:gdLst/>
            <a:ahLst/>
            <a:cxnLst/>
            <a:rect l="l" t="t" r="r" b="b"/>
            <a:pathLst>
              <a:path w="1590963" h="999707" extrusionOk="0">
                <a:moveTo>
                  <a:pt x="0" y="0"/>
                </a:moveTo>
                <a:lnTo>
                  <a:pt x="1590963" y="0"/>
                </a:lnTo>
                <a:lnTo>
                  <a:pt x="1590963" y="999707"/>
                </a:lnTo>
                <a:lnTo>
                  <a:pt x="0" y="999707"/>
                </a:lnTo>
                <a:lnTo>
                  <a:pt x="0" y="0"/>
                </a:lnTo>
                <a:close/>
              </a:path>
            </a:pathLst>
          </a:custGeom>
          <a:blipFill rotWithShape="1">
            <a:blip r:embed="rId4">
              <a:alphaModFix/>
            </a:blip>
            <a:stretch>
              <a:fillRect/>
            </a:stretch>
          </a:blipFill>
          <a:ln>
            <a:noFill/>
          </a:ln>
        </p:spPr>
        <p:txBody>
          <a:bodyPr/>
          <a:lstStyle/>
          <a:p>
            <a:endParaRPr lang="en-US"/>
          </a:p>
        </p:txBody>
      </p:sp>
      <p:sp>
        <p:nvSpPr>
          <p:cNvPr id="402" name="Google Shape;402;p10"/>
          <p:cNvSpPr/>
          <p:nvPr/>
        </p:nvSpPr>
        <p:spPr>
          <a:xfrm flipH="1">
            <a:off x="10605353" y="2760615"/>
            <a:ext cx="1628233" cy="1607510"/>
          </a:xfrm>
          <a:custGeom>
            <a:avLst/>
            <a:gdLst/>
            <a:ahLst/>
            <a:cxnLst/>
            <a:rect l="l" t="t" r="r" b="b"/>
            <a:pathLst>
              <a:path w="1628233" h="1607510" extrusionOk="0">
                <a:moveTo>
                  <a:pt x="1628233" y="0"/>
                </a:moveTo>
                <a:lnTo>
                  <a:pt x="0" y="0"/>
                </a:lnTo>
                <a:lnTo>
                  <a:pt x="0" y="1607510"/>
                </a:lnTo>
                <a:lnTo>
                  <a:pt x="1628233" y="1607510"/>
                </a:lnTo>
                <a:lnTo>
                  <a:pt x="1628233" y="0"/>
                </a:lnTo>
                <a:close/>
              </a:path>
            </a:pathLst>
          </a:custGeom>
          <a:blipFill rotWithShape="1">
            <a:blip r:embed="rId5">
              <a:alphaModFix/>
            </a:blip>
            <a:stretch>
              <a:fillRect/>
            </a:stretch>
          </a:blipFill>
          <a:ln>
            <a:noFill/>
          </a:ln>
        </p:spPr>
        <p:txBody>
          <a:bodyPr/>
          <a:lstStyle/>
          <a:p>
            <a:endParaRPr lang="en-US"/>
          </a:p>
        </p:txBody>
      </p:sp>
      <p:sp>
        <p:nvSpPr>
          <p:cNvPr id="403" name="Google Shape;403;p10"/>
          <p:cNvSpPr/>
          <p:nvPr/>
        </p:nvSpPr>
        <p:spPr>
          <a:xfrm>
            <a:off x="14312218" y="711365"/>
            <a:ext cx="1189430" cy="1642443"/>
          </a:xfrm>
          <a:custGeom>
            <a:avLst/>
            <a:gdLst/>
            <a:ahLst/>
            <a:cxnLst/>
            <a:rect l="l" t="t" r="r" b="b"/>
            <a:pathLst>
              <a:path w="1189430" h="1642443" extrusionOk="0">
                <a:moveTo>
                  <a:pt x="0" y="0"/>
                </a:moveTo>
                <a:lnTo>
                  <a:pt x="1189431" y="0"/>
                </a:lnTo>
                <a:lnTo>
                  <a:pt x="1189431" y="1642443"/>
                </a:lnTo>
                <a:lnTo>
                  <a:pt x="0" y="1642443"/>
                </a:lnTo>
                <a:lnTo>
                  <a:pt x="0" y="0"/>
                </a:lnTo>
                <a:close/>
              </a:path>
            </a:pathLst>
          </a:custGeom>
          <a:blipFill rotWithShape="1">
            <a:blip r:embed="rId6">
              <a:alphaModFix/>
            </a:blip>
            <a:stretch>
              <a:fillRect/>
            </a:stretch>
          </a:blipFill>
          <a:ln>
            <a:noFill/>
          </a:ln>
        </p:spPr>
        <p:txBody>
          <a:bodyPr/>
          <a:lstStyle/>
          <a:p>
            <a:endParaRPr lang="en-US"/>
          </a:p>
        </p:txBody>
      </p:sp>
      <p:sp>
        <p:nvSpPr>
          <p:cNvPr id="404" name="Google Shape;404;p10"/>
          <p:cNvSpPr/>
          <p:nvPr/>
        </p:nvSpPr>
        <p:spPr>
          <a:xfrm>
            <a:off x="15260942" y="2869084"/>
            <a:ext cx="548644" cy="1390572"/>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7">
              <a:alphaModFix/>
            </a:blip>
            <a:stretch>
              <a:fillRect/>
            </a:stretch>
          </a:blipFill>
          <a:ln>
            <a:noFill/>
          </a:ln>
        </p:spPr>
        <p:txBody>
          <a:bodyPr/>
          <a:lstStyle/>
          <a:p>
            <a:endParaRPr lang="en-US"/>
          </a:p>
        </p:txBody>
      </p:sp>
      <p:sp>
        <p:nvSpPr>
          <p:cNvPr id="405" name="Google Shape;405;p10"/>
          <p:cNvSpPr/>
          <p:nvPr/>
        </p:nvSpPr>
        <p:spPr>
          <a:xfrm>
            <a:off x="7768466" y="8183546"/>
            <a:ext cx="342158" cy="1363674"/>
          </a:xfrm>
          <a:custGeom>
            <a:avLst/>
            <a:gdLst/>
            <a:ahLst/>
            <a:cxnLst/>
            <a:rect l="l" t="t" r="r" b="b"/>
            <a:pathLst>
              <a:path w="342158" h="1363674" extrusionOk="0">
                <a:moveTo>
                  <a:pt x="0" y="0"/>
                </a:moveTo>
                <a:lnTo>
                  <a:pt x="342158" y="0"/>
                </a:lnTo>
                <a:lnTo>
                  <a:pt x="342158" y="1363674"/>
                </a:lnTo>
                <a:lnTo>
                  <a:pt x="0" y="1363674"/>
                </a:lnTo>
                <a:lnTo>
                  <a:pt x="0" y="0"/>
                </a:lnTo>
                <a:close/>
              </a:path>
            </a:pathLst>
          </a:custGeom>
          <a:blipFill rotWithShape="1">
            <a:blip r:embed="rId8">
              <a:alphaModFix/>
            </a:blip>
            <a:stretch>
              <a:fillRect/>
            </a:stretch>
          </a:blipFill>
          <a:ln>
            <a:noFill/>
          </a:ln>
        </p:spPr>
        <p:txBody>
          <a:bodyPr/>
          <a:lstStyle/>
          <a:p>
            <a:endParaRPr lang="en-US"/>
          </a:p>
        </p:txBody>
      </p:sp>
      <p:sp>
        <p:nvSpPr>
          <p:cNvPr id="406" name="Google Shape;406;p10"/>
          <p:cNvSpPr/>
          <p:nvPr/>
        </p:nvSpPr>
        <p:spPr>
          <a:xfrm>
            <a:off x="9117773" y="2675589"/>
            <a:ext cx="1004245" cy="1777562"/>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9">
              <a:alphaModFix/>
            </a:blip>
            <a:stretch>
              <a:fillRect/>
            </a:stretch>
          </a:blipFill>
          <a:ln>
            <a:noFill/>
          </a:ln>
        </p:spPr>
        <p:txBody>
          <a:bodyPr/>
          <a:lstStyle/>
          <a:p>
            <a:endParaRPr lang="en-US"/>
          </a:p>
        </p:txBody>
      </p:sp>
      <p:sp>
        <p:nvSpPr>
          <p:cNvPr id="407" name="Google Shape;407;p10"/>
          <p:cNvSpPr/>
          <p:nvPr/>
        </p:nvSpPr>
        <p:spPr>
          <a:xfrm>
            <a:off x="16292921" y="3064756"/>
            <a:ext cx="1118017" cy="999228"/>
          </a:xfrm>
          <a:custGeom>
            <a:avLst/>
            <a:gdLst/>
            <a:ahLst/>
            <a:cxnLst/>
            <a:rect l="l" t="t" r="r" b="b"/>
            <a:pathLst>
              <a:path w="1118017" h="999228" extrusionOk="0">
                <a:moveTo>
                  <a:pt x="0" y="0"/>
                </a:moveTo>
                <a:lnTo>
                  <a:pt x="1118017" y="0"/>
                </a:lnTo>
                <a:lnTo>
                  <a:pt x="1118017" y="999228"/>
                </a:lnTo>
                <a:lnTo>
                  <a:pt x="0" y="999228"/>
                </a:lnTo>
                <a:lnTo>
                  <a:pt x="0" y="0"/>
                </a:lnTo>
                <a:close/>
              </a:path>
            </a:pathLst>
          </a:custGeom>
          <a:blipFill rotWithShape="1">
            <a:blip r:embed="rId10">
              <a:alphaModFix/>
            </a:blip>
            <a:stretch>
              <a:fillRect/>
            </a:stretch>
          </a:blipFill>
          <a:ln>
            <a:noFill/>
          </a:ln>
        </p:spPr>
        <p:txBody>
          <a:bodyPr/>
          <a:lstStyle/>
          <a:p>
            <a:endParaRPr lang="en-US"/>
          </a:p>
        </p:txBody>
      </p:sp>
      <p:sp>
        <p:nvSpPr>
          <p:cNvPr id="408" name="Google Shape;408;p10"/>
          <p:cNvSpPr/>
          <p:nvPr/>
        </p:nvSpPr>
        <p:spPr>
          <a:xfrm>
            <a:off x="10966954" y="4863821"/>
            <a:ext cx="1333469" cy="1211443"/>
          </a:xfrm>
          <a:custGeom>
            <a:avLst/>
            <a:gdLst/>
            <a:ahLst/>
            <a:cxnLst/>
            <a:rect l="l" t="t" r="r" b="b"/>
            <a:pathLst>
              <a:path w="1333469" h="1211443" extrusionOk="0">
                <a:moveTo>
                  <a:pt x="0" y="0"/>
                </a:moveTo>
                <a:lnTo>
                  <a:pt x="1333469" y="0"/>
                </a:lnTo>
                <a:lnTo>
                  <a:pt x="1333469" y="1211443"/>
                </a:lnTo>
                <a:lnTo>
                  <a:pt x="0" y="1211443"/>
                </a:lnTo>
                <a:lnTo>
                  <a:pt x="0" y="0"/>
                </a:lnTo>
                <a:close/>
              </a:path>
            </a:pathLst>
          </a:custGeom>
          <a:blipFill rotWithShape="1">
            <a:blip r:embed="rId11">
              <a:alphaModFix/>
            </a:blip>
            <a:stretch>
              <a:fillRect/>
            </a:stretch>
          </a:blipFill>
          <a:ln>
            <a:noFill/>
          </a:ln>
        </p:spPr>
        <p:txBody>
          <a:bodyPr/>
          <a:lstStyle/>
          <a:p>
            <a:endParaRPr lang="en-US"/>
          </a:p>
        </p:txBody>
      </p:sp>
      <p:sp>
        <p:nvSpPr>
          <p:cNvPr id="409" name="Google Shape;409;p10"/>
          <p:cNvSpPr/>
          <p:nvPr/>
        </p:nvSpPr>
        <p:spPr>
          <a:xfrm>
            <a:off x="9424123" y="4893254"/>
            <a:ext cx="1211100" cy="1152578"/>
          </a:xfrm>
          <a:custGeom>
            <a:avLst/>
            <a:gdLst/>
            <a:ahLst/>
            <a:cxnLst/>
            <a:rect l="l" t="t" r="r" b="b"/>
            <a:pathLst>
              <a:path w="1211100" h="1152578" extrusionOk="0">
                <a:moveTo>
                  <a:pt x="0" y="0"/>
                </a:moveTo>
                <a:lnTo>
                  <a:pt x="1211100" y="0"/>
                </a:lnTo>
                <a:lnTo>
                  <a:pt x="1211100" y="1152578"/>
                </a:lnTo>
                <a:lnTo>
                  <a:pt x="0" y="1152578"/>
                </a:lnTo>
                <a:lnTo>
                  <a:pt x="0" y="0"/>
                </a:lnTo>
                <a:close/>
              </a:path>
            </a:pathLst>
          </a:custGeom>
          <a:blipFill rotWithShape="1">
            <a:blip r:embed="rId12">
              <a:alphaModFix/>
            </a:blip>
            <a:stretch>
              <a:fillRect/>
            </a:stretch>
          </a:blipFill>
          <a:ln>
            <a:noFill/>
          </a:ln>
        </p:spPr>
        <p:txBody>
          <a:bodyPr/>
          <a:lstStyle/>
          <a:p>
            <a:endParaRPr lang="en-US"/>
          </a:p>
        </p:txBody>
      </p:sp>
      <p:sp>
        <p:nvSpPr>
          <p:cNvPr id="410" name="Google Shape;410;p10"/>
          <p:cNvSpPr/>
          <p:nvPr/>
        </p:nvSpPr>
        <p:spPr>
          <a:xfrm>
            <a:off x="5965273" y="831726"/>
            <a:ext cx="848678" cy="1401721"/>
          </a:xfrm>
          <a:custGeom>
            <a:avLst/>
            <a:gdLst/>
            <a:ahLst/>
            <a:cxnLst/>
            <a:rect l="l" t="t" r="r" b="b"/>
            <a:pathLst>
              <a:path w="848678" h="1401721" extrusionOk="0">
                <a:moveTo>
                  <a:pt x="0" y="0"/>
                </a:moveTo>
                <a:lnTo>
                  <a:pt x="848678" y="0"/>
                </a:lnTo>
                <a:lnTo>
                  <a:pt x="848678" y="1401721"/>
                </a:lnTo>
                <a:lnTo>
                  <a:pt x="0" y="1401721"/>
                </a:lnTo>
                <a:lnTo>
                  <a:pt x="0" y="0"/>
                </a:lnTo>
                <a:close/>
              </a:path>
            </a:pathLst>
          </a:custGeom>
          <a:blipFill rotWithShape="1">
            <a:blip r:embed="rId13">
              <a:alphaModFix/>
            </a:blip>
            <a:stretch>
              <a:fillRect/>
            </a:stretch>
          </a:blipFill>
          <a:ln>
            <a:noFill/>
          </a:ln>
        </p:spPr>
        <p:txBody>
          <a:bodyPr/>
          <a:lstStyle/>
          <a:p>
            <a:endParaRPr lang="en-US"/>
          </a:p>
        </p:txBody>
      </p:sp>
      <p:sp>
        <p:nvSpPr>
          <p:cNvPr id="411" name="Google Shape;411;p10"/>
          <p:cNvSpPr/>
          <p:nvPr/>
        </p:nvSpPr>
        <p:spPr>
          <a:xfrm>
            <a:off x="8405826" y="730762"/>
            <a:ext cx="651482" cy="1603649"/>
          </a:xfrm>
          <a:custGeom>
            <a:avLst/>
            <a:gdLst/>
            <a:ahLst/>
            <a:cxnLst/>
            <a:rect l="l" t="t" r="r" b="b"/>
            <a:pathLst>
              <a:path w="651482" h="1603649" extrusionOk="0">
                <a:moveTo>
                  <a:pt x="0" y="0"/>
                </a:moveTo>
                <a:lnTo>
                  <a:pt x="651483" y="0"/>
                </a:lnTo>
                <a:lnTo>
                  <a:pt x="651483" y="1603649"/>
                </a:lnTo>
                <a:lnTo>
                  <a:pt x="0" y="1603649"/>
                </a:lnTo>
                <a:lnTo>
                  <a:pt x="0" y="0"/>
                </a:lnTo>
                <a:close/>
              </a:path>
            </a:pathLst>
          </a:custGeom>
          <a:blipFill rotWithShape="1">
            <a:blip r:embed="rId14">
              <a:alphaModFix/>
            </a:blip>
            <a:stretch>
              <a:fillRect/>
            </a:stretch>
          </a:blipFill>
          <a:ln>
            <a:noFill/>
          </a:ln>
        </p:spPr>
        <p:txBody>
          <a:bodyPr/>
          <a:lstStyle/>
          <a:p>
            <a:endParaRPr lang="en-US"/>
          </a:p>
        </p:txBody>
      </p:sp>
      <p:sp>
        <p:nvSpPr>
          <p:cNvPr id="412" name="Google Shape;412;p10"/>
          <p:cNvSpPr/>
          <p:nvPr/>
        </p:nvSpPr>
        <p:spPr>
          <a:xfrm>
            <a:off x="7358316" y="730762"/>
            <a:ext cx="503145" cy="1603649"/>
          </a:xfrm>
          <a:custGeom>
            <a:avLst/>
            <a:gdLst/>
            <a:ahLst/>
            <a:cxnLst/>
            <a:rect l="l" t="t" r="r" b="b"/>
            <a:pathLst>
              <a:path w="503145" h="1603649" extrusionOk="0">
                <a:moveTo>
                  <a:pt x="0" y="0"/>
                </a:moveTo>
                <a:lnTo>
                  <a:pt x="503145" y="0"/>
                </a:lnTo>
                <a:lnTo>
                  <a:pt x="503145" y="1603649"/>
                </a:lnTo>
                <a:lnTo>
                  <a:pt x="0" y="1603649"/>
                </a:lnTo>
                <a:lnTo>
                  <a:pt x="0" y="0"/>
                </a:lnTo>
                <a:close/>
              </a:path>
            </a:pathLst>
          </a:custGeom>
          <a:blipFill rotWithShape="1">
            <a:blip r:embed="rId15">
              <a:alphaModFix/>
            </a:blip>
            <a:stretch>
              <a:fillRect/>
            </a:stretch>
          </a:blipFill>
          <a:ln>
            <a:noFill/>
          </a:ln>
        </p:spPr>
        <p:txBody>
          <a:bodyPr/>
          <a:lstStyle/>
          <a:p>
            <a:endParaRPr lang="en-US"/>
          </a:p>
        </p:txBody>
      </p:sp>
      <p:sp>
        <p:nvSpPr>
          <p:cNvPr id="413" name="Google Shape;413;p10"/>
          <p:cNvSpPr/>
          <p:nvPr/>
        </p:nvSpPr>
        <p:spPr>
          <a:xfrm>
            <a:off x="5763724" y="8376491"/>
            <a:ext cx="456892" cy="977785"/>
          </a:xfrm>
          <a:custGeom>
            <a:avLst/>
            <a:gdLst/>
            <a:ahLst/>
            <a:cxnLst/>
            <a:rect l="l" t="t" r="r" b="b"/>
            <a:pathLst>
              <a:path w="456892" h="977785" extrusionOk="0">
                <a:moveTo>
                  <a:pt x="0" y="0"/>
                </a:moveTo>
                <a:lnTo>
                  <a:pt x="456892" y="0"/>
                </a:lnTo>
                <a:lnTo>
                  <a:pt x="456892" y="977784"/>
                </a:lnTo>
                <a:lnTo>
                  <a:pt x="0" y="977784"/>
                </a:lnTo>
                <a:lnTo>
                  <a:pt x="0" y="0"/>
                </a:lnTo>
                <a:close/>
              </a:path>
            </a:pathLst>
          </a:custGeom>
          <a:blipFill rotWithShape="1">
            <a:blip r:embed="rId16">
              <a:alphaModFix/>
            </a:blip>
            <a:stretch>
              <a:fillRect/>
            </a:stretch>
          </a:blipFill>
          <a:ln>
            <a:noFill/>
          </a:ln>
        </p:spPr>
        <p:txBody>
          <a:bodyPr/>
          <a:lstStyle/>
          <a:p>
            <a:endParaRPr lang="en-US"/>
          </a:p>
        </p:txBody>
      </p:sp>
      <p:sp>
        <p:nvSpPr>
          <p:cNvPr id="414" name="Google Shape;414;p10"/>
          <p:cNvSpPr/>
          <p:nvPr/>
        </p:nvSpPr>
        <p:spPr>
          <a:xfrm>
            <a:off x="8685717" y="8166830"/>
            <a:ext cx="344037" cy="1397106"/>
          </a:xfrm>
          <a:custGeom>
            <a:avLst/>
            <a:gdLst/>
            <a:ahLst/>
            <a:cxnLst/>
            <a:rect l="l" t="t" r="r" b="b"/>
            <a:pathLst>
              <a:path w="344037" h="1397106" extrusionOk="0">
                <a:moveTo>
                  <a:pt x="0" y="0"/>
                </a:moveTo>
                <a:lnTo>
                  <a:pt x="344038" y="0"/>
                </a:lnTo>
                <a:lnTo>
                  <a:pt x="344038" y="1397106"/>
                </a:lnTo>
                <a:lnTo>
                  <a:pt x="0" y="1397106"/>
                </a:lnTo>
                <a:lnTo>
                  <a:pt x="0" y="0"/>
                </a:lnTo>
                <a:close/>
              </a:path>
            </a:pathLst>
          </a:custGeom>
          <a:blipFill rotWithShape="1">
            <a:blip r:embed="rId17">
              <a:alphaModFix/>
            </a:blip>
            <a:stretch>
              <a:fillRect/>
            </a:stretch>
          </a:blipFill>
          <a:ln>
            <a:noFill/>
          </a:ln>
        </p:spPr>
        <p:txBody>
          <a:bodyPr/>
          <a:lstStyle/>
          <a:p>
            <a:endParaRPr lang="en-US"/>
          </a:p>
        </p:txBody>
      </p:sp>
      <p:sp>
        <p:nvSpPr>
          <p:cNvPr id="415" name="Google Shape;415;p10"/>
          <p:cNvSpPr/>
          <p:nvPr/>
        </p:nvSpPr>
        <p:spPr>
          <a:xfrm flipH="1">
            <a:off x="15852804" y="4635296"/>
            <a:ext cx="502280" cy="1668494"/>
          </a:xfrm>
          <a:custGeom>
            <a:avLst/>
            <a:gdLst/>
            <a:ahLst/>
            <a:cxnLst/>
            <a:rect l="l" t="t" r="r" b="b"/>
            <a:pathLst>
              <a:path w="502280" h="1668494" extrusionOk="0">
                <a:moveTo>
                  <a:pt x="502280" y="0"/>
                </a:moveTo>
                <a:lnTo>
                  <a:pt x="0" y="0"/>
                </a:lnTo>
                <a:lnTo>
                  <a:pt x="0" y="1668494"/>
                </a:lnTo>
                <a:lnTo>
                  <a:pt x="502280" y="1668494"/>
                </a:lnTo>
                <a:lnTo>
                  <a:pt x="502280" y="0"/>
                </a:lnTo>
                <a:close/>
              </a:path>
            </a:pathLst>
          </a:custGeom>
          <a:blipFill rotWithShape="1">
            <a:blip r:embed="rId18">
              <a:alphaModFix/>
            </a:blip>
            <a:stretch>
              <a:fillRect/>
            </a:stretch>
          </a:blipFill>
          <a:ln>
            <a:noFill/>
          </a:ln>
        </p:spPr>
        <p:txBody>
          <a:bodyPr/>
          <a:lstStyle/>
          <a:p>
            <a:endParaRPr lang="en-US"/>
          </a:p>
        </p:txBody>
      </p:sp>
      <p:sp>
        <p:nvSpPr>
          <p:cNvPr id="416" name="Google Shape;416;p10"/>
          <p:cNvSpPr/>
          <p:nvPr/>
        </p:nvSpPr>
        <p:spPr>
          <a:xfrm>
            <a:off x="7359435" y="4777784"/>
            <a:ext cx="636418" cy="1383518"/>
          </a:xfrm>
          <a:custGeom>
            <a:avLst/>
            <a:gdLst/>
            <a:ahLst/>
            <a:cxnLst/>
            <a:rect l="l" t="t" r="r" b="b"/>
            <a:pathLst>
              <a:path w="636418" h="1383518" extrusionOk="0">
                <a:moveTo>
                  <a:pt x="0" y="0"/>
                </a:moveTo>
                <a:lnTo>
                  <a:pt x="636418" y="0"/>
                </a:lnTo>
                <a:lnTo>
                  <a:pt x="636418" y="1383518"/>
                </a:lnTo>
                <a:lnTo>
                  <a:pt x="0" y="1383518"/>
                </a:lnTo>
                <a:lnTo>
                  <a:pt x="0" y="0"/>
                </a:lnTo>
                <a:close/>
              </a:path>
            </a:pathLst>
          </a:custGeom>
          <a:blipFill rotWithShape="1">
            <a:blip r:embed="rId19">
              <a:alphaModFix/>
            </a:blip>
            <a:stretch>
              <a:fillRect/>
            </a:stretch>
          </a:blipFill>
          <a:ln>
            <a:noFill/>
          </a:ln>
        </p:spPr>
        <p:txBody>
          <a:bodyPr/>
          <a:lstStyle/>
          <a:p>
            <a:endParaRPr lang="en-US"/>
          </a:p>
        </p:txBody>
      </p:sp>
      <p:sp>
        <p:nvSpPr>
          <p:cNvPr id="417" name="Google Shape;417;p10"/>
          <p:cNvSpPr/>
          <p:nvPr/>
        </p:nvSpPr>
        <p:spPr>
          <a:xfrm>
            <a:off x="12354434" y="6660886"/>
            <a:ext cx="774860" cy="1101223"/>
          </a:xfrm>
          <a:custGeom>
            <a:avLst/>
            <a:gdLst/>
            <a:ahLst/>
            <a:cxnLst/>
            <a:rect l="l" t="t" r="r" b="b"/>
            <a:pathLst>
              <a:path w="774860" h="1101223" extrusionOk="0">
                <a:moveTo>
                  <a:pt x="0" y="0"/>
                </a:moveTo>
                <a:lnTo>
                  <a:pt x="774860" y="0"/>
                </a:lnTo>
                <a:lnTo>
                  <a:pt x="774860" y="1101223"/>
                </a:lnTo>
                <a:lnTo>
                  <a:pt x="0" y="1101223"/>
                </a:lnTo>
                <a:lnTo>
                  <a:pt x="0" y="0"/>
                </a:lnTo>
                <a:close/>
              </a:path>
            </a:pathLst>
          </a:custGeom>
          <a:blipFill rotWithShape="1">
            <a:blip r:embed="rId20">
              <a:alphaModFix/>
            </a:blip>
            <a:stretch>
              <a:fillRect/>
            </a:stretch>
          </a:blipFill>
          <a:ln>
            <a:noFill/>
          </a:ln>
        </p:spPr>
        <p:txBody>
          <a:bodyPr/>
          <a:lstStyle/>
          <a:p>
            <a:endParaRPr lang="en-US"/>
          </a:p>
        </p:txBody>
      </p:sp>
      <p:sp>
        <p:nvSpPr>
          <p:cNvPr id="418" name="Google Shape;418;p10"/>
          <p:cNvSpPr/>
          <p:nvPr/>
        </p:nvSpPr>
        <p:spPr>
          <a:xfrm>
            <a:off x="6795708" y="8339623"/>
            <a:ext cx="397666" cy="1051519"/>
          </a:xfrm>
          <a:custGeom>
            <a:avLst/>
            <a:gdLst/>
            <a:ahLst/>
            <a:cxnLst/>
            <a:rect l="l" t="t" r="r" b="b"/>
            <a:pathLst>
              <a:path w="397666" h="1051519" extrusionOk="0">
                <a:moveTo>
                  <a:pt x="0" y="0"/>
                </a:moveTo>
                <a:lnTo>
                  <a:pt x="397666" y="0"/>
                </a:lnTo>
                <a:lnTo>
                  <a:pt x="397666" y="1051520"/>
                </a:lnTo>
                <a:lnTo>
                  <a:pt x="0" y="1051520"/>
                </a:lnTo>
                <a:lnTo>
                  <a:pt x="0" y="0"/>
                </a:lnTo>
                <a:close/>
              </a:path>
            </a:pathLst>
          </a:custGeom>
          <a:blipFill rotWithShape="1">
            <a:blip r:embed="rId21">
              <a:alphaModFix/>
            </a:blip>
            <a:stretch>
              <a:fillRect/>
            </a:stretch>
          </a:blipFill>
          <a:ln>
            <a:noFill/>
          </a:ln>
        </p:spPr>
        <p:txBody>
          <a:bodyPr/>
          <a:lstStyle/>
          <a:p>
            <a:endParaRPr lang="en-US"/>
          </a:p>
        </p:txBody>
      </p:sp>
      <p:sp>
        <p:nvSpPr>
          <p:cNvPr id="419" name="Google Shape;419;p10"/>
          <p:cNvSpPr/>
          <p:nvPr/>
        </p:nvSpPr>
        <p:spPr>
          <a:xfrm>
            <a:off x="16103944" y="6797268"/>
            <a:ext cx="1413148" cy="828458"/>
          </a:xfrm>
          <a:custGeom>
            <a:avLst/>
            <a:gdLst/>
            <a:ahLst/>
            <a:cxnLst/>
            <a:rect l="l" t="t" r="r" b="b"/>
            <a:pathLst>
              <a:path w="1413148" h="828458" extrusionOk="0">
                <a:moveTo>
                  <a:pt x="0" y="0"/>
                </a:moveTo>
                <a:lnTo>
                  <a:pt x="1413148" y="0"/>
                </a:lnTo>
                <a:lnTo>
                  <a:pt x="1413148" y="828458"/>
                </a:lnTo>
                <a:lnTo>
                  <a:pt x="0" y="828458"/>
                </a:lnTo>
                <a:lnTo>
                  <a:pt x="0" y="0"/>
                </a:lnTo>
                <a:close/>
              </a:path>
            </a:pathLst>
          </a:custGeom>
          <a:blipFill rotWithShape="1">
            <a:blip r:embed="rId22">
              <a:alphaModFix/>
            </a:blip>
            <a:stretch>
              <a:fillRect/>
            </a:stretch>
          </a:blipFill>
          <a:ln>
            <a:noFill/>
          </a:ln>
        </p:spPr>
        <p:txBody>
          <a:bodyPr/>
          <a:lstStyle/>
          <a:p>
            <a:endParaRPr lang="en-US"/>
          </a:p>
        </p:txBody>
      </p:sp>
      <p:sp>
        <p:nvSpPr>
          <p:cNvPr id="420" name="Google Shape;420;p10"/>
          <p:cNvSpPr/>
          <p:nvPr/>
        </p:nvSpPr>
        <p:spPr>
          <a:xfrm>
            <a:off x="5796060" y="2698724"/>
            <a:ext cx="1055132" cy="1731292"/>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23">
              <a:alphaModFix/>
            </a:blip>
            <a:stretch>
              <a:fillRect/>
            </a:stretch>
          </a:blipFill>
          <a:ln>
            <a:noFill/>
          </a:ln>
        </p:spPr>
        <p:txBody>
          <a:bodyPr/>
          <a:lstStyle/>
          <a:p>
            <a:endParaRPr lang="en-US"/>
          </a:p>
        </p:txBody>
      </p:sp>
      <p:sp>
        <p:nvSpPr>
          <p:cNvPr id="421" name="Google Shape;421;p10"/>
          <p:cNvSpPr/>
          <p:nvPr/>
        </p:nvSpPr>
        <p:spPr>
          <a:xfrm>
            <a:off x="14715917" y="8415822"/>
            <a:ext cx="1236660" cy="899121"/>
          </a:xfrm>
          <a:custGeom>
            <a:avLst/>
            <a:gdLst/>
            <a:ahLst/>
            <a:cxnLst/>
            <a:rect l="l" t="t" r="r" b="b"/>
            <a:pathLst>
              <a:path w="1236660" h="899121" extrusionOk="0">
                <a:moveTo>
                  <a:pt x="0" y="0"/>
                </a:moveTo>
                <a:lnTo>
                  <a:pt x="1236661" y="0"/>
                </a:lnTo>
                <a:lnTo>
                  <a:pt x="1236661" y="899122"/>
                </a:lnTo>
                <a:lnTo>
                  <a:pt x="0" y="899122"/>
                </a:lnTo>
                <a:lnTo>
                  <a:pt x="0" y="0"/>
                </a:lnTo>
                <a:close/>
              </a:path>
            </a:pathLst>
          </a:custGeom>
          <a:blipFill rotWithShape="1">
            <a:blip r:embed="rId24">
              <a:alphaModFix/>
            </a:blip>
            <a:stretch>
              <a:fillRect/>
            </a:stretch>
          </a:blipFill>
          <a:ln>
            <a:noFill/>
          </a:ln>
        </p:spPr>
        <p:txBody>
          <a:bodyPr/>
          <a:lstStyle/>
          <a:p>
            <a:endParaRPr lang="en-US"/>
          </a:p>
        </p:txBody>
      </p:sp>
      <p:sp>
        <p:nvSpPr>
          <p:cNvPr id="422" name="Google Shape;422;p10"/>
          <p:cNvSpPr/>
          <p:nvPr/>
        </p:nvSpPr>
        <p:spPr>
          <a:xfrm>
            <a:off x="12417504" y="8415822"/>
            <a:ext cx="634157" cy="899121"/>
          </a:xfrm>
          <a:custGeom>
            <a:avLst/>
            <a:gdLst/>
            <a:ahLst/>
            <a:cxnLst/>
            <a:rect l="l" t="t" r="r" b="b"/>
            <a:pathLst>
              <a:path w="634157" h="899121" extrusionOk="0">
                <a:moveTo>
                  <a:pt x="0" y="0"/>
                </a:moveTo>
                <a:lnTo>
                  <a:pt x="634157" y="0"/>
                </a:lnTo>
                <a:lnTo>
                  <a:pt x="634157" y="899122"/>
                </a:lnTo>
                <a:lnTo>
                  <a:pt x="0" y="899122"/>
                </a:lnTo>
                <a:lnTo>
                  <a:pt x="0" y="0"/>
                </a:lnTo>
                <a:close/>
              </a:path>
            </a:pathLst>
          </a:custGeom>
          <a:blipFill rotWithShape="1">
            <a:blip r:embed="rId25">
              <a:alphaModFix/>
            </a:blip>
            <a:stretch>
              <a:fillRect b="-9557"/>
            </a:stretch>
          </a:blipFill>
          <a:ln>
            <a:noFill/>
          </a:ln>
        </p:spPr>
        <p:txBody>
          <a:bodyPr/>
          <a:lstStyle/>
          <a:p>
            <a:endParaRPr lang="en-US"/>
          </a:p>
        </p:txBody>
      </p:sp>
      <p:sp>
        <p:nvSpPr>
          <p:cNvPr id="423" name="Google Shape;423;p10"/>
          <p:cNvSpPr/>
          <p:nvPr/>
        </p:nvSpPr>
        <p:spPr>
          <a:xfrm>
            <a:off x="16527670" y="8333042"/>
            <a:ext cx="1074449" cy="1064681"/>
          </a:xfrm>
          <a:custGeom>
            <a:avLst/>
            <a:gdLst/>
            <a:ahLst/>
            <a:cxnLst/>
            <a:rect l="l" t="t" r="r" b="b"/>
            <a:pathLst>
              <a:path w="1074449" h="1064681" extrusionOk="0">
                <a:moveTo>
                  <a:pt x="0" y="0"/>
                </a:moveTo>
                <a:lnTo>
                  <a:pt x="1074449" y="0"/>
                </a:lnTo>
                <a:lnTo>
                  <a:pt x="1074449" y="1064682"/>
                </a:lnTo>
                <a:lnTo>
                  <a:pt x="0" y="1064682"/>
                </a:lnTo>
                <a:lnTo>
                  <a:pt x="0" y="0"/>
                </a:lnTo>
                <a:close/>
              </a:path>
            </a:pathLst>
          </a:custGeom>
          <a:blipFill rotWithShape="1">
            <a:blip r:embed="rId26">
              <a:alphaModFix/>
            </a:blip>
            <a:stretch>
              <a:fillRect/>
            </a:stretch>
          </a:blipFill>
          <a:ln>
            <a:noFill/>
          </a:ln>
        </p:spPr>
        <p:txBody>
          <a:bodyPr/>
          <a:lstStyle/>
          <a:p>
            <a:endParaRPr lang="en-US"/>
          </a:p>
        </p:txBody>
      </p:sp>
      <p:sp>
        <p:nvSpPr>
          <p:cNvPr id="424" name="Google Shape;424;p10"/>
          <p:cNvSpPr/>
          <p:nvPr/>
        </p:nvSpPr>
        <p:spPr>
          <a:xfrm>
            <a:off x="10646963" y="8257785"/>
            <a:ext cx="1195448" cy="1215195"/>
          </a:xfrm>
          <a:custGeom>
            <a:avLst/>
            <a:gdLst/>
            <a:ahLst/>
            <a:cxnLst/>
            <a:rect l="l" t="t" r="r" b="b"/>
            <a:pathLst>
              <a:path w="1195448" h="1215195" extrusionOk="0">
                <a:moveTo>
                  <a:pt x="0" y="0"/>
                </a:moveTo>
                <a:lnTo>
                  <a:pt x="1195448" y="0"/>
                </a:lnTo>
                <a:lnTo>
                  <a:pt x="1195448" y="1215195"/>
                </a:lnTo>
                <a:lnTo>
                  <a:pt x="0" y="1215195"/>
                </a:lnTo>
                <a:lnTo>
                  <a:pt x="0" y="0"/>
                </a:lnTo>
                <a:close/>
              </a:path>
            </a:pathLst>
          </a:custGeom>
          <a:blipFill rotWithShape="1">
            <a:blip r:embed="rId27">
              <a:alphaModFix/>
            </a:blip>
            <a:stretch>
              <a:fillRect/>
            </a:stretch>
          </a:blipFill>
          <a:ln>
            <a:noFill/>
          </a:ln>
        </p:spPr>
        <p:txBody>
          <a:bodyPr/>
          <a:lstStyle/>
          <a:p>
            <a:endParaRPr lang="en-US"/>
          </a:p>
        </p:txBody>
      </p:sp>
      <p:sp>
        <p:nvSpPr>
          <p:cNvPr id="425" name="Google Shape;425;p10"/>
          <p:cNvSpPr/>
          <p:nvPr/>
        </p:nvSpPr>
        <p:spPr>
          <a:xfrm>
            <a:off x="13626754" y="8481031"/>
            <a:ext cx="514071" cy="768704"/>
          </a:xfrm>
          <a:custGeom>
            <a:avLst/>
            <a:gdLst/>
            <a:ahLst/>
            <a:cxnLst/>
            <a:rect l="l" t="t" r="r" b="b"/>
            <a:pathLst>
              <a:path w="514071" h="768704" extrusionOk="0">
                <a:moveTo>
                  <a:pt x="0" y="0"/>
                </a:moveTo>
                <a:lnTo>
                  <a:pt x="514071" y="0"/>
                </a:lnTo>
                <a:lnTo>
                  <a:pt x="514071" y="768704"/>
                </a:lnTo>
                <a:lnTo>
                  <a:pt x="0" y="768704"/>
                </a:lnTo>
                <a:lnTo>
                  <a:pt x="0" y="0"/>
                </a:lnTo>
                <a:close/>
              </a:path>
            </a:pathLst>
          </a:custGeom>
          <a:blipFill rotWithShape="1">
            <a:blip r:embed="rId28">
              <a:alphaModFix/>
            </a:blip>
            <a:stretch>
              <a:fillRect/>
            </a:stretch>
          </a:blipFill>
          <a:ln>
            <a:noFill/>
          </a:ln>
        </p:spPr>
        <p:txBody>
          <a:bodyPr/>
          <a:lstStyle/>
          <a:p>
            <a:endParaRPr lang="en-US"/>
          </a:p>
        </p:txBody>
      </p:sp>
      <p:sp>
        <p:nvSpPr>
          <p:cNvPr id="426" name="Google Shape;426;p10"/>
          <p:cNvSpPr/>
          <p:nvPr/>
        </p:nvSpPr>
        <p:spPr>
          <a:xfrm>
            <a:off x="16046014" y="669969"/>
            <a:ext cx="1427542" cy="1725234"/>
          </a:xfrm>
          <a:custGeom>
            <a:avLst/>
            <a:gdLst/>
            <a:ahLst/>
            <a:cxnLst/>
            <a:rect l="l" t="t" r="r" b="b"/>
            <a:pathLst>
              <a:path w="1427542" h="1725234" extrusionOk="0">
                <a:moveTo>
                  <a:pt x="0" y="0"/>
                </a:moveTo>
                <a:lnTo>
                  <a:pt x="1427542" y="0"/>
                </a:lnTo>
                <a:lnTo>
                  <a:pt x="1427542" y="1725234"/>
                </a:lnTo>
                <a:lnTo>
                  <a:pt x="0" y="1725234"/>
                </a:lnTo>
                <a:lnTo>
                  <a:pt x="0" y="0"/>
                </a:lnTo>
                <a:close/>
              </a:path>
            </a:pathLst>
          </a:custGeom>
          <a:blipFill rotWithShape="1">
            <a:blip r:embed="rId29">
              <a:alphaModFix/>
            </a:blip>
            <a:stretch>
              <a:fillRect/>
            </a:stretch>
          </a:blipFill>
          <a:ln>
            <a:noFill/>
          </a:ln>
        </p:spPr>
        <p:txBody>
          <a:bodyPr/>
          <a:lstStyle/>
          <a:p>
            <a:endParaRPr lang="en-US"/>
          </a:p>
        </p:txBody>
      </p:sp>
      <p:sp>
        <p:nvSpPr>
          <p:cNvPr id="427" name="Google Shape;427;p10"/>
          <p:cNvSpPr/>
          <p:nvPr/>
        </p:nvSpPr>
        <p:spPr>
          <a:xfrm flipH="1">
            <a:off x="9601674" y="616531"/>
            <a:ext cx="1345093" cy="1832110"/>
          </a:xfrm>
          <a:custGeom>
            <a:avLst/>
            <a:gdLst/>
            <a:ahLst/>
            <a:cxnLst/>
            <a:rect l="l" t="t" r="r" b="b"/>
            <a:pathLst>
              <a:path w="1345093" h="1832110" extrusionOk="0">
                <a:moveTo>
                  <a:pt x="1345093" y="0"/>
                </a:moveTo>
                <a:lnTo>
                  <a:pt x="0" y="0"/>
                </a:lnTo>
                <a:lnTo>
                  <a:pt x="0" y="1832110"/>
                </a:lnTo>
                <a:lnTo>
                  <a:pt x="1345093" y="1832110"/>
                </a:lnTo>
                <a:lnTo>
                  <a:pt x="1345093" y="0"/>
                </a:lnTo>
                <a:close/>
              </a:path>
            </a:pathLst>
          </a:custGeom>
          <a:blipFill rotWithShape="1">
            <a:blip r:embed="rId30">
              <a:alphaModFix/>
            </a:blip>
            <a:stretch>
              <a:fillRect/>
            </a:stretch>
          </a:blipFill>
          <a:ln>
            <a:noFill/>
          </a:ln>
        </p:spPr>
        <p:txBody>
          <a:bodyPr/>
          <a:lstStyle/>
          <a:p>
            <a:endParaRPr lang="en-US"/>
          </a:p>
        </p:txBody>
      </p:sp>
      <p:sp>
        <p:nvSpPr>
          <p:cNvPr id="428" name="Google Shape;428;p10"/>
          <p:cNvSpPr/>
          <p:nvPr/>
        </p:nvSpPr>
        <p:spPr>
          <a:xfrm>
            <a:off x="12632153" y="4792929"/>
            <a:ext cx="966226" cy="1353228"/>
          </a:xfrm>
          <a:custGeom>
            <a:avLst/>
            <a:gdLst/>
            <a:ahLst/>
            <a:cxnLst/>
            <a:rect l="l" t="t" r="r" b="b"/>
            <a:pathLst>
              <a:path w="966226" h="1353228" extrusionOk="0">
                <a:moveTo>
                  <a:pt x="0" y="0"/>
                </a:moveTo>
                <a:lnTo>
                  <a:pt x="966226" y="0"/>
                </a:lnTo>
                <a:lnTo>
                  <a:pt x="966226" y="1353228"/>
                </a:lnTo>
                <a:lnTo>
                  <a:pt x="0" y="1353228"/>
                </a:lnTo>
                <a:lnTo>
                  <a:pt x="0" y="0"/>
                </a:lnTo>
                <a:close/>
              </a:path>
            </a:pathLst>
          </a:custGeom>
          <a:blipFill rotWithShape="1">
            <a:blip r:embed="rId31">
              <a:alphaModFix/>
            </a:blip>
            <a:stretch>
              <a:fillRect r="-22544"/>
            </a:stretch>
          </a:blipFill>
          <a:ln>
            <a:noFill/>
          </a:ln>
        </p:spPr>
        <p:txBody>
          <a:bodyPr/>
          <a:lstStyle/>
          <a:p>
            <a:endParaRPr lang="en-US"/>
          </a:p>
        </p:txBody>
      </p:sp>
      <p:sp>
        <p:nvSpPr>
          <p:cNvPr id="429" name="Google Shape;429;p10"/>
          <p:cNvSpPr/>
          <p:nvPr/>
        </p:nvSpPr>
        <p:spPr>
          <a:xfrm>
            <a:off x="8327584" y="4792929"/>
            <a:ext cx="764808" cy="1353228"/>
          </a:xfrm>
          <a:custGeom>
            <a:avLst/>
            <a:gdLst/>
            <a:ahLst/>
            <a:cxnLst/>
            <a:rect l="l" t="t" r="r" b="b"/>
            <a:pathLst>
              <a:path w="764808" h="1353228" extrusionOk="0">
                <a:moveTo>
                  <a:pt x="0" y="0"/>
                </a:moveTo>
                <a:lnTo>
                  <a:pt x="764808" y="0"/>
                </a:lnTo>
                <a:lnTo>
                  <a:pt x="764808" y="1353228"/>
                </a:lnTo>
                <a:lnTo>
                  <a:pt x="0" y="1353228"/>
                </a:lnTo>
                <a:lnTo>
                  <a:pt x="0" y="0"/>
                </a:lnTo>
                <a:close/>
              </a:path>
            </a:pathLst>
          </a:custGeom>
          <a:blipFill rotWithShape="1">
            <a:blip r:embed="rId32">
              <a:alphaModFix/>
            </a:blip>
            <a:stretch>
              <a:fillRect/>
            </a:stretch>
          </a:blipFill>
          <a:ln>
            <a:noFill/>
          </a:ln>
        </p:spPr>
        <p:txBody>
          <a:bodyPr/>
          <a:lstStyle/>
          <a:p>
            <a:endParaRPr lang="en-US"/>
          </a:p>
        </p:txBody>
      </p:sp>
      <p:sp>
        <p:nvSpPr>
          <p:cNvPr id="430" name="Google Shape;430;p10"/>
          <p:cNvSpPr/>
          <p:nvPr/>
        </p:nvSpPr>
        <p:spPr>
          <a:xfrm flipH="1">
            <a:off x="12716921" y="2874040"/>
            <a:ext cx="2060686" cy="1380660"/>
          </a:xfrm>
          <a:custGeom>
            <a:avLst/>
            <a:gdLst/>
            <a:ahLst/>
            <a:cxnLst/>
            <a:rect l="l" t="t" r="r" b="b"/>
            <a:pathLst>
              <a:path w="2060686" h="1380660" extrusionOk="0">
                <a:moveTo>
                  <a:pt x="2060686" y="0"/>
                </a:moveTo>
                <a:lnTo>
                  <a:pt x="0" y="0"/>
                </a:lnTo>
                <a:lnTo>
                  <a:pt x="0" y="1380660"/>
                </a:lnTo>
                <a:lnTo>
                  <a:pt x="2060686" y="1380660"/>
                </a:lnTo>
                <a:lnTo>
                  <a:pt x="2060686" y="0"/>
                </a:lnTo>
                <a:close/>
              </a:path>
            </a:pathLst>
          </a:custGeom>
          <a:blipFill rotWithShape="1">
            <a:blip r:embed="rId33">
              <a:alphaModFix/>
            </a:blip>
            <a:stretch>
              <a:fillRect/>
            </a:stretch>
          </a:blipFill>
          <a:ln>
            <a:noFill/>
          </a:ln>
        </p:spPr>
        <p:txBody>
          <a:bodyPr/>
          <a:lstStyle/>
          <a:p>
            <a:endParaRPr lang="en-US"/>
          </a:p>
        </p:txBody>
      </p:sp>
      <p:sp>
        <p:nvSpPr>
          <p:cNvPr id="431" name="Google Shape;431;p10"/>
          <p:cNvSpPr/>
          <p:nvPr/>
        </p:nvSpPr>
        <p:spPr>
          <a:xfrm>
            <a:off x="7334527" y="2698724"/>
            <a:ext cx="1299911" cy="1731292"/>
          </a:xfrm>
          <a:custGeom>
            <a:avLst/>
            <a:gdLst/>
            <a:ahLst/>
            <a:cxnLst/>
            <a:rect l="l" t="t" r="r" b="b"/>
            <a:pathLst>
              <a:path w="1299911" h="1731292" extrusionOk="0">
                <a:moveTo>
                  <a:pt x="0" y="0"/>
                </a:moveTo>
                <a:lnTo>
                  <a:pt x="1299911" y="0"/>
                </a:lnTo>
                <a:lnTo>
                  <a:pt x="1299911" y="1731292"/>
                </a:lnTo>
                <a:lnTo>
                  <a:pt x="0" y="1731292"/>
                </a:lnTo>
                <a:lnTo>
                  <a:pt x="0" y="0"/>
                </a:lnTo>
                <a:close/>
              </a:path>
            </a:pathLst>
          </a:custGeom>
          <a:blipFill rotWithShape="1">
            <a:blip r:embed="rId34">
              <a:alphaModFix/>
            </a:blip>
            <a:stretch>
              <a:fillRect/>
            </a:stretch>
          </a:blipFill>
          <a:ln>
            <a:noFill/>
          </a:ln>
        </p:spPr>
        <p:txBody>
          <a:bodyPr/>
          <a:lstStyle/>
          <a:p>
            <a:endParaRPr lang="en-US"/>
          </a:p>
        </p:txBody>
      </p:sp>
      <p:sp>
        <p:nvSpPr>
          <p:cNvPr id="432" name="Google Shape;432;p10"/>
          <p:cNvSpPr/>
          <p:nvPr/>
        </p:nvSpPr>
        <p:spPr>
          <a:xfrm>
            <a:off x="13006410" y="589877"/>
            <a:ext cx="761443" cy="1885419"/>
          </a:xfrm>
          <a:custGeom>
            <a:avLst/>
            <a:gdLst/>
            <a:ahLst/>
            <a:cxnLst/>
            <a:rect l="l" t="t" r="r" b="b"/>
            <a:pathLst>
              <a:path w="761443" h="1885419" extrusionOk="0">
                <a:moveTo>
                  <a:pt x="0" y="0"/>
                </a:moveTo>
                <a:lnTo>
                  <a:pt x="761443" y="0"/>
                </a:lnTo>
                <a:lnTo>
                  <a:pt x="761443" y="1885419"/>
                </a:lnTo>
                <a:lnTo>
                  <a:pt x="0" y="1885419"/>
                </a:lnTo>
                <a:lnTo>
                  <a:pt x="0" y="0"/>
                </a:lnTo>
                <a:close/>
              </a:path>
            </a:pathLst>
          </a:custGeom>
          <a:blipFill rotWithShape="1">
            <a:blip r:embed="rId35">
              <a:alphaModFix/>
            </a:blip>
            <a:stretch>
              <a:fillRect/>
            </a:stretch>
          </a:blipFill>
          <a:ln>
            <a:noFill/>
          </a:ln>
        </p:spPr>
        <p:txBody>
          <a:bodyPr/>
          <a:lstStyle/>
          <a:p>
            <a:endParaRPr lang="en-US"/>
          </a:p>
        </p:txBody>
      </p:sp>
      <p:sp>
        <p:nvSpPr>
          <p:cNvPr id="433" name="Google Shape;433;p10"/>
          <p:cNvSpPr/>
          <p:nvPr/>
        </p:nvSpPr>
        <p:spPr>
          <a:xfrm>
            <a:off x="16686815" y="4681565"/>
            <a:ext cx="730849" cy="1575956"/>
          </a:xfrm>
          <a:custGeom>
            <a:avLst/>
            <a:gdLst/>
            <a:ahLst/>
            <a:cxnLst/>
            <a:rect l="l" t="t" r="r" b="b"/>
            <a:pathLst>
              <a:path w="730849" h="1575956" extrusionOk="0">
                <a:moveTo>
                  <a:pt x="0" y="0"/>
                </a:moveTo>
                <a:lnTo>
                  <a:pt x="730849" y="0"/>
                </a:lnTo>
                <a:lnTo>
                  <a:pt x="730849" y="1575956"/>
                </a:lnTo>
                <a:lnTo>
                  <a:pt x="0" y="1575956"/>
                </a:lnTo>
                <a:lnTo>
                  <a:pt x="0" y="0"/>
                </a:lnTo>
                <a:close/>
              </a:path>
            </a:pathLst>
          </a:custGeom>
          <a:blipFill rotWithShape="1">
            <a:blip r:embed="rId36">
              <a:alphaModFix/>
            </a:blip>
            <a:stretch>
              <a:fillRect/>
            </a:stretch>
          </a:blipFill>
          <a:ln>
            <a:noFill/>
          </a:ln>
        </p:spPr>
        <p:txBody>
          <a:bodyPr/>
          <a:lstStyle/>
          <a:p>
            <a:endParaRPr lang="en-US"/>
          </a:p>
        </p:txBody>
      </p:sp>
      <p:sp>
        <p:nvSpPr>
          <p:cNvPr id="434" name="Google Shape;434;p10"/>
          <p:cNvSpPr/>
          <p:nvPr/>
        </p:nvSpPr>
        <p:spPr>
          <a:xfrm flipH="1">
            <a:off x="11491132" y="583797"/>
            <a:ext cx="970913" cy="1897578"/>
          </a:xfrm>
          <a:custGeom>
            <a:avLst/>
            <a:gdLst/>
            <a:ahLst/>
            <a:cxnLst/>
            <a:rect l="l" t="t" r="r" b="b"/>
            <a:pathLst>
              <a:path w="970913" h="1897578" extrusionOk="0">
                <a:moveTo>
                  <a:pt x="970913" y="0"/>
                </a:moveTo>
                <a:lnTo>
                  <a:pt x="0" y="0"/>
                </a:lnTo>
                <a:lnTo>
                  <a:pt x="0" y="1897578"/>
                </a:lnTo>
                <a:lnTo>
                  <a:pt x="970913" y="1897578"/>
                </a:lnTo>
                <a:lnTo>
                  <a:pt x="970913" y="0"/>
                </a:lnTo>
                <a:close/>
              </a:path>
            </a:pathLst>
          </a:custGeom>
          <a:blipFill rotWithShape="1">
            <a:blip r:embed="rId37">
              <a:alphaModFix/>
            </a:blip>
            <a:stretch>
              <a:fillRect/>
            </a:stretch>
          </a:blipFill>
          <a:ln>
            <a:noFill/>
          </a:ln>
        </p:spPr>
        <p:txBody>
          <a:bodyPr/>
          <a:lstStyle/>
          <a:p>
            <a:endParaRPr lang="en-US"/>
          </a:p>
        </p:txBody>
      </p:sp>
      <p:sp>
        <p:nvSpPr>
          <p:cNvPr id="435" name="Google Shape;435;p10"/>
          <p:cNvSpPr/>
          <p:nvPr/>
        </p:nvSpPr>
        <p:spPr>
          <a:xfrm flipH="1">
            <a:off x="5607577" y="6856129"/>
            <a:ext cx="1597161" cy="710736"/>
          </a:xfrm>
          <a:custGeom>
            <a:avLst/>
            <a:gdLst/>
            <a:ahLst/>
            <a:cxnLst/>
            <a:rect l="l" t="t" r="r" b="b"/>
            <a:pathLst>
              <a:path w="1597161" h="710736" extrusionOk="0">
                <a:moveTo>
                  <a:pt x="1597160" y="0"/>
                </a:moveTo>
                <a:lnTo>
                  <a:pt x="0" y="0"/>
                </a:lnTo>
                <a:lnTo>
                  <a:pt x="0" y="710737"/>
                </a:lnTo>
                <a:lnTo>
                  <a:pt x="1597160" y="710737"/>
                </a:lnTo>
                <a:lnTo>
                  <a:pt x="1597160" y="0"/>
                </a:lnTo>
                <a:close/>
              </a:path>
            </a:pathLst>
          </a:custGeom>
          <a:blipFill rotWithShape="1">
            <a:blip r:embed="rId38">
              <a:alphaModFix/>
            </a:blip>
            <a:stretch>
              <a:fillRect/>
            </a:stretch>
          </a:blipFill>
          <a:ln>
            <a:noFill/>
          </a:ln>
        </p:spPr>
        <p:txBody>
          <a:bodyPr/>
          <a:lstStyle/>
          <a:p>
            <a:endParaRPr lang="en-US"/>
          </a:p>
        </p:txBody>
      </p:sp>
      <p:sp>
        <p:nvSpPr>
          <p:cNvPr id="436" name="Google Shape;436;p10"/>
          <p:cNvSpPr/>
          <p:nvPr/>
        </p:nvSpPr>
        <p:spPr>
          <a:xfrm>
            <a:off x="10826485" y="6578783"/>
            <a:ext cx="794057" cy="1265429"/>
          </a:xfrm>
          <a:custGeom>
            <a:avLst/>
            <a:gdLst/>
            <a:ahLst/>
            <a:cxnLst/>
            <a:rect l="l" t="t" r="r" b="b"/>
            <a:pathLst>
              <a:path w="794057" h="1265429" extrusionOk="0">
                <a:moveTo>
                  <a:pt x="0" y="0"/>
                </a:moveTo>
                <a:lnTo>
                  <a:pt x="794056" y="0"/>
                </a:lnTo>
                <a:lnTo>
                  <a:pt x="794056" y="1265429"/>
                </a:lnTo>
                <a:lnTo>
                  <a:pt x="0" y="1265429"/>
                </a:lnTo>
                <a:lnTo>
                  <a:pt x="0" y="0"/>
                </a:lnTo>
                <a:close/>
              </a:path>
            </a:pathLst>
          </a:custGeom>
          <a:blipFill rotWithShape="1">
            <a:blip r:embed="rId39">
              <a:alphaModFix/>
            </a:blip>
            <a:stretch>
              <a:fillRect/>
            </a:stretch>
          </a:blipFill>
          <a:ln>
            <a:noFill/>
          </a:ln>
        </p:spPr>
        <p:txBody>
          <a:bodyPr/>
          <a:lstStyle/>
          <a:p>
            <a:endParaRPr lang="en-US"/>
          </a:p>
        </p:txBody>
      </p:sp>
      <p:sp>
        <p:nvSpPr>
          <p:cNvPr id="437" name="Google Shape;437;p10"/>
          <p:cNvSpPr/>
          <p:nvPr/>
        </p:nvSpPr>
        <p:spPr>
          <a:xfrm>
            <a:off x="9604847" y="8273533"/>
            <a:ext cx="467024" cy="1183701"/>
          </a:xfrm>
          <a:custGeom>
            <a:avLst/>
            <a:gdLst/>
            <a:ahLst/>
            <a:cxnLst/>
            <a:rect l="l" t="t" r="r" b="b"/>
            <a:pathLst>
              <a:path w="467024" h="1183701" extrusionOk="0">
                <a:moveTo>
                  <a:pt x="0" y="0"/>
                </a:moveTo>
                <a:lnTo>
                  <a:pt x="467024" y="0"/>
                </a:lnTo>
                <a:lnTo>
                  <a:pt x="467024" y="1183700"/>
                </a:lnTo>
                <a:lnTo>
                  <a:pt x="0" y="1183700"/>
                </a:lnTo>
                <a:lnTo>
                  <a:pt x="0" y="0"/>
                </a:lnTo>
                <a:close/>
              </a:path>
            </a:pathLst>
          </a:custGeom>
          <a:blipFill rotWithShape="1">
            <a:blip r:embed="rId7">
              <a:alphaModFix/>
            </a:blip>
            <a:stretch>
              <a:fillRect/>
            </a:stretch>
          </a:blipFill>
          <a:ln>
            <a:noFill/>
          </a:ln>
        </p:spPr>
        <p:txBody>
          <a:bodyPr/>
          <a:lstStyle/>
          <a:p>
            <a:endParaRPr lang="en-US"/>
          </a:p>
        </p:txBody>
      </p:sp>
      <p:sp>
        <p:nvSpPr>
          <p:cNvPr id="438" name="Google Shape;438;p10"/>
          <p:cNvSpPr/>
          <p:nvPr/>
        </p:nvSpPr>
        <p:spPr>
          <a:xfrm>
            <a:off x="9723125" y="6475240"/>
            <a:ext cx="369467" cy="1472515"/>
          </a:xfrm>
          <a:custGeom>
            <a:avLst/>
            <a:gdLst/>
            <a:ahLst/>
            <a:cxnLst/>
            <a:rect l="l" t="t" r="r" b="b"/>
            <a:pathLst>
              <a:path w="369467" h="1472515" extrusionOk="0">
                <a:moveTo>
                  <a:pt x="0" y="0"/>
                </a:moveTo>
                <a:lnTo>
                  <a:pt x="369467" y="0"/>
                </a:lnTo>
                <a:lnTo>
                  <a:pt x="369467" y="1472515"/>
                </a:lnTo>
                <a:lnTo>
                  <a:pt x="0" y="1472515"/>
                </a:lnTo>
                <a:lnTo>
                  <a:pt x="0" y="0"/>
                </a:lnTo>
                <a:close/>
              </a:path>
            </a:pathLst>
          </a:custGeom>
          <a:blipFill rotWithShape="1">
            <a:blip r:embed="rId8">
              <a:alphaModFix/>
            </a:blip>
            <a:stretch>
              <a:fillRect/>
            </a:stretch>
          </a:blipFill>
          <a:ln>
            <a:noFill/>
          </a:ln>
        </p:spPr>
        <p:txBody>
          <a:bodyPr/>
          <a:lstStyle/>
          <a:p>
            <a:endParaRPr lang="en-US"/>
          </a:p>
        </p:txBody>
      </p:sp>
      <p:sp>
        <p:nvSpPr>
          <p:cNvPr id="439" name="Google Shape;439;p10"/>
          <p:cNvSpPr/>
          <p:nvPr/>
        </p:nvSpPr>
        <p:spPr>
          <a:xfrm>
            <a:off x="7938630" y="6611153"/>
            <a:ext cx="1050603" cy="1200689"/>
          </a:xfrm>
          <a:custGeom>
            <a:avLst/>
            <a:gdLst/>
            <a:ahLst/>
            <a:cxnLst/>
            <a:rect l="l" t="t" r="r" b="b"/>
            <a:pathLst>
              <a:path w="1050603" h="1200689" extrusionOk="0">
                <a:moveTo>
                  <a:pt x="0" y="0"/>
                </a:moveTo>
                <a:lnTo>
                  <a:pt x="1050603" y="0"/>
                </a:lnTo>
                <a:lnTo>
                  <a:pt x="1050603" y="1200689"/>
                </a:lnTo>
                <a:lnTo>
                  <a:pt x="0" y="1200689"/>
                </a:lnTo>
                <a:lnTo>
                  <a:pt x="0" y="0"/>
                </a:lnTo>
                <a:close/>
              </a:path>
            </a:pathLst>
          </a:custGeom>
          <a:blipFill rotWithShape="1">
            <a:blip r:embed="rId31">
              <a:alphaModFix/>
            </a:blip>
            <a:stretch>
              <a:fillRect/>
            </a:stretch>
          </a:blipFill>
          <a:ln>
            <a:noFill/>
          </a:ln>
        </p:spPr>
        <p:txBody>
          <a:bodyPr/>
          <a:lstStyle/>
          <a:p>
            <a:endParaRPr lang="en-US"/>
          </a:p>
        </p:txBody>
      </p:sp>
      <p:sp>
        <p:nvSpPr>
          <p:cNvPr id="440" name="Google Shape;440;p10"/>
          <p:cNvSpPr/>
          <p:nvPr/>
        </p:nvSpPr>
        <p:spPr>
          <a:xfrm>
            <a:off x="13863186" y="6527011"/>
            <a:ext cx="1506865" cy="1368972"/>
          </a:xfrm>
          <a:custGeom>
            <a:avLst/>
            <a:gdLst/>
            <a:ahLst/>
            <a:cxnLst/>
            <a:rect l="l" t="t" r="r" b="b"/>
            <a:pathLst>
              <a:path w="1506865" h="1368972" extrusionOk="0">
                <a:moveTo>
                  <a:pt x="0" y="0"/>
                </a:moveTo>
                <a:lnTo>
                  <a:pt x="1506865" y="0"/>
                </a:lnTo>
                <a:lnTo>
                  <a:pt x="1506865" y="1368972"/>
                </a:lnTo>
                <a:lnTo>
                  <a:pt x="0" y="1368972"/>
                </a:lnTo>
                <a:lnTo>
                  <a:pt x="0" y="0"/>
                </a:lnTo>
                <a:close/>
              </a:path>
            </a:pathLst>
          </a:custGeom>
          <a:blipFill rotWithShape="1">
            <a:blip r:embed="rId11">
              <a:alphaModFix/>
            </a:blip>
            <a:stretch>
              <a:fillRect/>
            </a:stretch>
          </a:blipFill>
          <a:ln>
            <a:noFill/>
          </a:ln>
        </p:spPr>
        <p:txBody>
          <a:bodyPr/>
          <a:lstStyle/>
          <a:p>
            <a:endParaRPr lang="en-US"/>
          </a:p>
        </p:txBody>
      </p:sp>
      <p:sp>
        <p:nvSpPr>
          <p:cNvPr id="441" name="Google Shape;441;p10"/>
          <p:cNvSpPr txBox="1"/>
          <p:nvPr/>
        </p:nvSpPr>
        <p:spPr>
          <a:xfrm>
            <a:off x="1009650" y="3143250"/>
            <a:ext cx="4303200" cy="51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8700" b="0" i="0" u="none" strike="noStrike" cap="non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b="0" i="0" u="none" strike="noStrike" cap="non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bestwines</a:t>
            </a:r>
            <a:r>
              <a:rPr lang="en-US" sz="2901" b="0" i="0" u="none" strike="noStrike" cap="none">
                <a:solidFill>
                  <a:srgbClr val="320909"/>
                </a:solidFill>
                <a:latin typeface="Arial"/>
                <a:ea typeface="Arial"/>
                <a:cs typeface="Arial"/>
                <a:sym typeface="Arial"/>
              </a:rPr>
              <a:t>@</a:t>
            </a: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4" name="Google Shape;454;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7" name="Google Shape;457;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avLst/>
            <a:gdLst/>
            <a:ahLst/>
            <a:cxnLst/>
            <a:rect l="l" t="t" r="r" b="b"/>
            <a:pathLst>
              <a:path w="2480930" h="4848797" extrusionOk="0">
                <a:moveTo>
                  <a:pt x="2480930" y="0"/>
                </a:moveTo>
                <a:lnTo>
                  <a:pt x="0" y="0"/>
                </a:lnTo>
                <a:lnTo>
                  <a:pt x="0" y="4848796"/>
                </a:lnTo>
                <a:lnTo>
                  <a:pt x="2480930" y="4848796"/>
                </a:lnTo>
                <a:lnTo>
                  <a:pt x="2480930" y="0"/>
                </a:lnTo>
                <a:close/>
              </a:path>
            </a:pathLst>
          </a:custGeom>
          <a:blipFill rotWithShape="1">
            <a:blip r:embed="rId3">
              <a:alphaModFix/>
            </a:blip>
            <a:stretch>
              <a:fillRect/>
            </a:stretch>
          </a:blipFill>
          <a:ln>
            <a:noFill/>
          </a:ln>
        </p:spPr>
        <p:txBody>
          <a:bodyPr/>
          <a:lstStyle/>
          <a:p>
            <a:endParaRPr lang="en-US"/>
          </a:p>
        </p:txBody>
      </p:sp>
      <p:sp>
        <p:nvSpPr>
          <p:cNvPr id="459" name="Google Shape;459;p9"/>
          <p:cNvSpPr/>
          <p:nvPr/>
        </p:nvSpPr>
        <p:spPr>
          <a:xfrm>
            <a:off x="12390129" y="4683523"/>
            <a:ext cx="7126887" cy="4775014"/>
          </a:xfrm>
          <a:custGeom>
            <a:avLst/>
            <a:gdLst/>
            <a:ahLst/>
            <a:cxnLst/>
            <a:rect l="l" t="t" r="r" b="b"/>
            <a:pathLst>
              <a:path w="7126887" h="4775014" extrusionOk="0">
                <a:moveTo>
                  <a:pt x="0" y="0"/>
                </a:moveTo>
                <a:lnTo>
                  <a:pt x="7126886" y="0"/>
                </a:lnTo>
                <a:lnTo>
                  <a:pt x="7126886" y="4775014"/>
                </a:lnTo>
                <a:lnTo>
                  <a:pt x="0" y="4775014"/>
                </a:lnTo>
                <a:lnTo>
                  <a:pt x="0" y="0"/>
                </a:lnTo>
                <a:close/>
              </a:path>
            </a:pathLst>
          </a:custGeom>
          <a:blipFill rotWithShape="1">
            <a:blip r:embed="rId4">
              <a:alphaModFix/>
            </a:blip>
            <a:stretch>
              <a:fillRect/>
            </a:stretch>
          </a:blipFill>
          <a:ln>
            <a:noFill/>
          </a:ln>
        </p:spPr>
        <p:txBody>
          <a:bodyPr/>
          <a:lstStyle/>
          <a:p>
            <a:endParaRPr lang="en-US"/>
          </a:p>
        </p:txBody>
      </p:sp>
      <p:cxnSp>
        <p:nvCxnSpPr>
          <p:cNvPr id="460" name="Google Shape;460;p9"/>
          <p:cNvCxnSpPr/>
          <p:nvPr/>
        </p:nvCxnSpPr>
        <p:spPr>
          <a:xfrm>
            <a:off x="5897880" y="4368986"/>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1" name="Google Shape;461;p9"/>
          <p:cNvCxnSpPr/>
          <p:nvPr/>
        </p:nvCxnSpPr>
        <p:spPr>
          <a:xfrm>
            <a:off x="5897880" y="5614042"/>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2" name="Google Shape;462;p9"/>
          <p:cNvCxnSpPr/>
          <p:nvPr/>
        </p:nvCxnSpPr>
        <p:spPr>
          <a:xfrm>
            <a:off x="5897880" y="6859098"/>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3" name="Google Shape;463;p9"/>
          <p:cNvCxnSpPr/>
          <p:nvPr/>
        </p:nvCxnSpPr>
        <p:spPr>
          <a:xfrm>
            <a:off x="5897880" y="8104155"/>
            <a:ext cx="6492240" cy="0"/>
          </a:xfrm>
          <a:prstGeom prst="straightConnector1">
            <a:avLst/>
          </a:prstGeom>
          <a:noFill/>
          <a:ln w="38100" cap="flat" cmpd="sng">
            <a:solidFill>
              <a:srgbClr val="923030"/>
            </a:solidFill>
            <a:prstDash val="solid"/>
            <a:round/>
            <a:headEnd type="none" w="sm" len="sm"/>
            <a:tailEnd type="none" w="sm" len="sm"/>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3" name="Google Shape;103;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6" name="Google Shape;106;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08" name="Google Shape;108;p4"/>
          <p:cNvSpPr txBox="1"/>
          <p:nvPr/>
        </p:nvSpPr>
        <p:spPr>
          <a:xfrm rot="5400000">
            <a:off x="12229527" y="3373325"/>
            <a:ext cx="7914000" cy="26748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spcFirstLastPara="1" wrap="square" lIns="0" tIns="0" rIns="0" bIns="0" anchor="t" anchorCtr="0">
            <a:spAutoFit/>
          </a:bodyPr>
          <a:lstStyle/>
          <a:p>
            <a:pPr marL="0" marR="0" lvl="0" indent="0" algn="ctr" rtl="0">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indigenous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17" name="Google Shape;117;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20" name="Google Shape;120;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l="4799" r="4914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t="20480" b="6892"/>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l="8581" t="18870" r="7122" b="20019"/>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600" b="1">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marL="0" marR="0" lvl="0" indent="0" algn="l" rtl="0">
              <a:lnSpc>
                <a:spcPct val="140000"/>
              </a:lnSpc>
              <a:spcBef>
                <a:spcPts val="0"/>
              </a:spcBef>
              <a:spcAft>
                <a:spcPts val="0"/>
              </a:spcAft>
              <a:buNone/>
            </a:pP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0" name="Google Shape;140;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3" name="Google Shape;143;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l="4801" r="49139"/>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t="20480" b="6891"/>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l="8581" t="18873" r="7119" b="20017"/>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900" b="1" i="1"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3" name="Google Shape;163;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6" name="Google Shape;166;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8" name="Google Shape;168;p7"/>
          <p:cNvSpPr txBox="1"/>
          <p:nvPr/>
        </p:nvSpPr>
        <p:spPr>
          <a:xfrm>
            <a:off x="14113530" y="2407920"/>
            <a:ext cx="1745700" cy="2154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endParaRPr/>
          </a:p>
        </p:txBody>
      </p:sp>
      <p:sp>
        <p:nvSpPr>
          <p:cNvPr id="169" name="Google Shape;169;p7"/>
          <p:cNvSpPr txBox="1"/>
          <p:nvPr/>
        </p:nvSpPr>
        <p:spPr>
          <a:xfrm>
            <a:off x="1028550" y="5055843"/>
            <a:ext cx="3364800" cy="1077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800" b="1">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DataVine 12 </a:t>
            </a:r>
            <a:endParaRPr sz="2800" b="1">
              <a:solidFill>
                <a:srgbClr val="320909"/>
              </a:solidFill>
            </a:endParaRPr>
          </a:p>
          <a:p>
            <a:pPr marL="0" marR="0" lvl="0" indent="0" algn="ctr" rtl="0">
              <a:lnSpc>
                <a:spcPct val="120000"/>
              </a:lnSpc>
              <a:spcBef>
                <a:spcPts val="0"/>
              </a:spcBef>
              <a:spcAft>
                <a:spcPts val="0"/>
              </a:spcAft>
              <a:buNone/>
            </a:pPr>
            <a:r>
              <a:rPr lang="en-US" sz="2800" b="1">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76" name="Google Shape;176;p7"/>
          <p:cNvSpPr txBox="1"/>
          <p:nvPr/>
        </p:nvSpPr>
        <p:spPr>
          <a:xfrm>
            <a:off x="1559586" y="7955073"/>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7" name="Google Shape;177;p7"/>
          <p:cNvSpPr txBox="1"/>
          <p:nvPr/>
        </p:nvSpPr>
        <p:spPr>
          <a:xfrm>
            <a:off x="5609132" y="1023781"/>
            <a:ext cx="7069736" cy="1236345"/>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b="0" i="0" u="none" strike="noStrike" cap="non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avLst/>
            <a:gdLst/>
            <a:ahLst/>
            <a:cxnLst/>
            <a:rect l="l" t="t" r="r" b="b"/>
            <a:pathLst>
              <a:path w="6548410" h="4114800" extrusionOk="0">
                <a:moveTo>
                  <a:pt x="0" y="0"/>
                </a:moveTo>
                <a:lnTo>
                  <a:pt x="6548410" y="0"/>
                </a:lnTo>
                <a:lnTo>
                  <a:pt x="654841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79" name="Google Shape;179;p7"/>
          <p:cNvSpPr txBox="1"/>
          <p:nvPr/>
        </p:nvSpPr>
        <p:spPr>
          <a:xfrm>
            <a:off x="5911383" y="7927184"/>
            <a:ext cx="646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83"/>
        <p:cNvGrpSpPr/>
        <p:nvPr/>
      </p:nvGrpSpPr>
      <p:grpSpPr>
        <a:xfrm>
          <a:off x="0" y="0"/>
          <a:ext cx="0" cy="0"/>
          <a:chOff x="0" y="0"/>
          <a:chExt cx="0" cy="0"/>
        </a:xfrm>
      </p:grpSpPr>
      <p:sp>
        <p:nvSpPr>
          <p:cNvPr id="184" name="Google Shape;184;p5"/>
          <p:cNvSpPr/>
          <p:nvPr/>
        </p:nvSpPr>
        <p:spPr>
          <a:xfrm>
            <a:off x="7401938" y="1520235"/>
            <a:ext cx="10348358" cy="7523836"/>
          </a:xfrm>
          <a:custGeom>
            <a:avLst/>
            <a:gdLst/>
            <a:ahLst/>
            <a:cxnLst/>
            <a:rect l="l" t="t" r="r" b="b"/>
            <a:pathLst>
              <a:path w="10348358" h="7523836" extrusionOk="0">
                <a:moveTo>
                  <a:pt x="0" y="0"/>
                </a:moveTo>
                <a:lnTo>
                  <a:pt x="10348357" y="0"/>
                </a:lnTo>
                <a:lnTo>
                  <a:pt x="10348357" y="7523836"/>
                </a:lnTo>
                <a:lnTo>
                  <a:pt x="0" y="7523836"/>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5"/>
          <p:cNvSpPr txBox="1"/>
          <p:nvPr/>
        </p:nvSpPr>
        <p:spPr>
          <a:xfrm>
            <a:off x="1028700" y="1228325"/>
            <a:ext cx="8547600" cy="9234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88" name="Google Shape;188;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91" name="Google Shape;191;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avLst/>
            <a:gdLst/>
            <a:ahLst/>
            <a:cxnLst/>
            <a:rect l="l" t="t" r="r" b="b"/>
            <a:pathLst>
              <a:path w="6326555" h="6246035" extrusionOk="0">
                <a:moveTo>
                  <a:pt x="6326555" y="0"/>
                </a:moveTo>
                <a:lnTo>
                  <a:pt x="0" y="0"/>
                </a:lnTo>
                <a:lnTo>
                  <a:pt x="0" y="6246035"/>
                </a:lnTo>
                <a:lnTo>
                  <a:pt x="6326555" y="6246035"/>
                </a:lnTo>
                <a:lnTo>
                  <a:pt x="6326555" y="0"/>
                </a:lnTo>
                <a:close/>
              </a:path>
            </a:pathLst>
          </a:custGeom>
          <a:blipFill rotWithShape="1">
            <a:blip r:embed="rId4">
              <a:alphaModFix/>
            </a:blip>
            <a:stretch>
              <a:fillRect/>
            </a:stretch>
          </a:blipFill>
          <a:ln>
            <a:noFill/>
          </a:ln>
        </p:spPr>
        <p:txBody>
          <a:bodyPr/>
          <a:lstStyle/>
          <a:p>
            <a:endParaRPr lang="en-US"/>
          </a:p>
        </p:txBody>
      </p:sp>
      <p:sp>
        <p:nvSpPr>
          <p:cNvPr id="193" name="Google Shape;193;p5"/>
          <p:cNvSpPr txBox="1"/>
          <p:nvPr/>
        </p:nvSpPr>
        <p:spPr>
          <a:xfrm>
            <a:off x="590488" y="2483082"/>
            <a:ext cx="6170100" cy="2518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0"/>
              </a:spcBef>
              <a:spcAft>
                <a:spcPts val="0"/>
              </a:spcAft>
              <a:buNone/>
            </a:pP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1" name="Google Shape;201;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4" name="Google Shape;204;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6" name="Google Shape;206;p8"/>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7" name="Google Shape;207;p8"/>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8" name="Google Shape;208;p8"/>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9" name="Google Shape;209;p8"/>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10" name="Google Shape;210;p8"/>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11" name="Google Shape;211;p8"/>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12" name="Google Shape;212;p8"/>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5"/>
            </a:stretch>
          </a:blipFill>
          <a:ln>
            <a:noFill/>
          </a:ln>
        </p:spPr>
        <p:txBody>
          <a:bodyPr/>
          <a:lstStyle/>
          <a:p>
            <a:endParaRPr lang="en-US"/>
          </a:p>
        </p:txBody>
      </p:sp>
      <p:sp>
        <p:nvSpPr>
          <p:cNvPr id="213" name="Google Shape;213;p8"/>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6" name="Google Shape;216;p8"/>
          <p:cNvSpPr txBox="1"/>
          <p:nvPr/>
        </p:nvSpPr>
        <p:spPr>
          <a:xfrm>
            <a:off x="1402925" y="6544525"/>
            <a:ext cx="3169200" cy="144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lang="en-US" sz="1800" i="0" u="none" strike="noStrike" cap="non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4" name="Google Shape;234;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7" name="Google Shape;237;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39" name="Google Shape;239;g349d2f170c4_2_3"/>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0" name="Google Shape;240;g349d2f170c4_2_3"/>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1" name="Google Shape;241;g349d2f170c4_2_3"/>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2" name="Google Shape;242;g349d2f170c4_2_3"/>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43" name="Google Shape;243;g349d2f170c4_2_3"/>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44" name="Google Shape;244;g349d2f170c4_2_3"/>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45" name="Google Shape;245;g349d2f170c4_2_3"/>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7"/>
            </a:stretch>
          </a:blipFill>
          <a:ln>
            <a:noFill/>
          </a:ln>
        </p:spPr>
        <p:txBody>
          <a:bodyPr/>
          <a:lstStyle/>
          <a:p>
            <a:endParaRPr lang="en-US"/>
          </a:p>
        </p:txBody>
      </p:sp>
      <p:sp>
        <p:nvSpPr>
          <p:cNvPr id="246" name="Google Shape;246;g349d2f170c4_2_3"/>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49" name="Google Shape;249;g349d2f170c4_2_3"/>
          <p:cNvSpPr txBox="1"/>
          <p:nvPr/>
        </p:nvSpPr>
        <p:spPr>
          <a:xfrm>
            <a:off x="1314825" y="6351625"/>
            <a:ext cx="3169200" cy="180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marL="0" lvl="0" indent="0" algn="ctr" rtl="0">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1800" i="1">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l="32118" r="12013"/>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68" name="Google Shape;268;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71" name="Google Shape;271;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3200" i="1">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marL="0" marR="0" lvl="0" indent="0" algn="ctr" rtl="0">
              <a:lnSpc>
                <a:spcPct val="147000"/>
              </a:lnSpc>
              <a:spcBef>
                <a:spcPts val="0"/>
              </a:spcBef>
              <a:spcAft>
                <a:spcPts val="0"/>
              </a:spcAft>
              <a:buNone/>
            </a:pP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274" name="Google Shape;274;p6"/>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75" name="Google Shape;275;p6"/>
          <p:cNvSpPr txBox="1"/>
          <p:nvPr/>
        </p:nvSpPr>
        <p:spPr>
          <a:xfrm>
            <a:off x="9613150" y="2550650"/>
            <a:ext cx="7345500" cy="3977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Classification:</a:t>
            </a:r>
            <a:r>
              <a:rPr lang="en-US" sz="2500">
                <a:solidFill>
                  <a:schemeClr val="dk1"/>
                </a:solidFill>
                <a:latin typeface="Quattrocento Sans"/>
                <a:ea typeface="Quattrocento Sans"/>
                <a:cs typeface="Quattrocento Sans"/>
                <a:sym typeface="Quattrocento Sans"/>
              </a:rPr>
              <a:t> Standard vs. Premium</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Dataset:</a:t>
            </a:r>
            <a:r>
              <a:rPr lang="en-US" sz="2500">
                <a:solidFill>
                  <a:schemeClr val="dk1"/>
                </a:solidFill>
                <a:latin typeface="Quattrocento Sans"/>
                <a:ea typeface="Quattrocento Sans"/>
                <a:cs typeface="Quattrocento Sans"/>
                <a:sym typeface="Quattrocento Sans"/>
              </a:rPr>
              <a:t> Merged Red and White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Tools:</a:t>
            </a:r>
            <a:r>
              <a:rPr lang="en-US" sz="2500">
                <a:solidFill>
                  <a:schemeClr val="dk1"/>
                </a:solidFill>
                <a:latin typeface="Quattrocento Sans"/>
                <a:ea typeface="Quattrocento Sans"/>
                <a:cs typeface="Quattrocento Sans"/>
                <a:sym typeface="Quattrocento Sans"/>
              </a:rPr>
              <a:t> Python, Spark SQL, Scikit-learn</a:t>
            </a:r>
            <a:endParaRPr sz="2500">
              <a:solidFill>
                <a:schemeClr val="dk1"/>
              </a:solidFill>
              <a:latin typeface="Quattrocento Sans"/>
              <a:ea typeface="Quattrocento Sans"/>
              <a:cs typeface="Quattrocento Sans"/>
              <a:sym typeface="Quattrocento Sans"/>
            </a:endParaRPr>
          </a:p>
          <a:p>
            <a:pPr marL="457200" lvl="0" indent="0" algn="l" rtl="0">
              <a:lnSpc>
                <a:spcPct val="90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276" name="Google Shape;276;p6"/>
          <p:cNvSpPr/>
          <p:nvPr/>
        </p:nvSpPr>
        <p:spPr>
          <a:xfrm>
            <a:off x="13544626" y="5676866"/>
            <a:ext cx="4743272" cy="4205471"/>
          </a:xfrm>
          <a:custGeom>
            <a:avLst/>
            <a:gdLst/>
            <a:ahLst/>
            <a:cxnLst/>
            <a:rect l="l" t="t" r="r" b="b"/>
            <a:pathLst>
              <a:path w="4743272" h="4205471" extrusionOk="0">
                <a:moveTo>
                  <a:pt x="0" y="0"/>
                </a:moveTo>
                <a:lnTo>
                  <a:pt x="4743272" y="0"/>
                </a:lnTo>
                <a:lnTo>
                  <a:pt x="4743272" y="4205471"/>
                </a:lnTo>
                <a:lnTo>
                  <a:pt x="0" y="4205471"/>
                </a:lnTo>
                <a:lnTo>
                  <a:pt x="0" y="0"/>
                </a:lnTo>
                <a:close/>
              </a:path>
            </a:pathLst>
          </a:custGeom>
          <a:blipFill rotWithShape="1">
            <a:blip r:embed="rId4">
              <a:alphaModFix/>
            </a:blip>
            <a:stretch>
              <a:fillRect b="-55738"/>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1407</Words>
  <Application>Microsoft Macintosh PowerPoint</Application>
  <PresentationFormat>Custom</PresentationFormat>
  <Paragraphs>145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Quattrocento Sans</vt:lpstr>
      <vt:lpstr>Satisfy</vt:lpstr>
      <vt:lpstr>Arial</vt:lpstr>
      <vt:lpstr>Cinzel Decorative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Erika Dorsainvil</cp:lastModifiedBy>
  <cp:revision>2</cp:revision>
  <dcterms:created xsi:type="dcterms:W3CDTF">2006-08-16T00:00:00Z</dcterms:created>
  <dcterms:modified xsi:type="dcterms:W3CDTF">2025-04-11T01:18:41Z</dcterms:modified>
</cp:coreProperties>
</file>